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108" r:id="rId1"/>
    <p:sldMasterId id="2147486832" r:id="rId2"/>
  </p:sldMasterIdLst>
  <p:notesMasterIdLst>
    <p:notesMasterId r:id="rId38"/>
  </p:notesMasterIdLst>
  <p:sldIdLst>
    <p:sldId id="707" r:id="rId3"/>
    <p:sldId id="708" r:id="rId4"/>
    <p:sldId id="710" r:id="rId5"/>
    <p:sldId id="711" r:id="rId6"/>
    <p:sldId id="742" r:id="rId7"/>
    <p:sldId id="744" r:id="rId8"/>
    <p:sldId id="743" r:id="rId9"/>
    <p:sldId id="745" r:id="rId10"/>
    <p:sldId id="712" r:id="rId11"/>
    <p:sldId id="741" r:id="rId12"/>
    <p:sldId id="714" r:id="rId13"/>
    <p:sldId id="715" r:id="rId14"/>
    <p:sldId id="716" r:id="rId15"/>
    <p:sldId id="717" r:id="rId16"/>
    <p:sldId id="718" r:id="rId17"/>
    <p:sldId id="719" r:id="rId18"/>
    <p:sldId id="720" r:id="rId19"/>
    <p:sldId id="721" r:id="rId20"/>
    <p:sldId id="736" r:id="rId21"/>
    <p:sldId id="728" r:id="rId22"/>
    <p:sldId id="729" r:id="rId23"/>
    <p:sldId id="730" r:id="rId24"/>
    <p:sldId id="731" r:id="rId25"/>
    <p:sldId id="732" r:id="rId26"/>
    <p:sldId id="733" r:id="rId27"/>
    <p:sldId id="734" r:id="rId28"/>
    <p:sldId id="735" r:id="rId29"/>
    <p:sldId id="737" r:id="rId30"/>
    <p:sldId id="722" r:id="rId31"/>
    <p:sldId id="740" r:id="rId32"/>
    <p:sldId id="746" r:id="rId33"/>
    <p:sldId id="747" r:id="rId34"/>
    <p:sldId id="748" r:id="rId35"/>
    <p:sldId id="749" r:id="rId36"/>
    <p:sldId id="73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66CC"/>
    <a:srgbClr val="FFFFCC"/>
    <a:srgbClr val="FFFF00"/>
    <a:srgbClr val="FF0000"/>
    <a:srgbClr val="000000"/>
    <a:srgbClr val="FF99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8" autoAdjust="0"/>
    <p:restoredTop sz="71036" autoAdjust="0"/>
  </p:normalViewPr>
  <p:slideViewPr>
    <p:cSldViewPr>
      <p:cViewPr>
        <p:scale>
          <a:sx n="82" d="100"/>
          <a:sy n="82" d="100"/>
        </p:scale>
        <p:origin x="-55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590886726872067E-2"/>
          <c:y val="6.3819776729788724E-2"/>
          <c:w val="0.8976120378159036"/>
          <c:h val="0.83004953472602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 Red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795752852857683E-3"/>
                  <c:y val="2.4326798938049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9.09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Red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24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588565200129358E-17"/>
                  <c:y val="2.4326798938049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943680"/>
        <c:axId val="62193664"/>
      </c:barChart>
      <c:catAx>
        <c:axId val="11994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193664"/>
        <c:crosses val="autoZero"/>
        <c:auto val="1"/>
        <c:lblAlgn val="ctr"/>
        <c:lblOffset val="100"/>
        <c:noMultiLvlLbl val="0"/>
      </c:catAx>
      <c:valAx>
        <c:axId val="62193664"/>
        <c:scaling>
          <c:orientation val="minMax"/>
          <c:max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119943680"/>
        <c:crosses val="autoZero"/>
        <c:crossBetween val="between"/>
        <c:majorUnit val="30"/>
      </c:valAx>
    </c:plotArea>
    <c:legend>
      <c:legendPos val="r"/>
      <c:layout>
        <c:manualLayout>
          <c:xMode val="edge"/>
          <c:yMode val="edge"/>
          <c:x val="5.8107183030692539E-2"/>
          <c:y val="0.32237596278518804"/>
          <c:w val="0.17046423629394689"/>
          <c:h val="0.193943725372059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78D88916-F478-4F2E-96FF-B8A9E73CF51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8163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EFCD3-F13D-4B15-994E-7FEE266DEA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02D24-9042-47E6-9B42-667293F4CC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5DFF-1825-4730-B84D-B9DC41DAA1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A245-DA48-4B25-8167-812D8DDCBC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14845-80D9-48C3-B484-13D8764C76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20C8-1FD7-4458-BF62-F332B51DB4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3FF9-3F87-4F93-8F29-C03E48CA92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E8A9-7ECD-457A-AADB-D50A402DD6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6E587-FECA-4691-A922-26AB7D4458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13866-6FB7-46B5-8BA6-7D2C3ACF6A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3166-698D-4579-A231-C22EEA8BF9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6BB94-8323-4E06-82ED-6D1ED5D843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ABA7-17B5-4395-AC46-33D6CBDA64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3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0" descr="Hospital centenario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36" name="Picture 10" descr="Hospital centenari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6821" r:id="rId1"/>
    <p:sldLayoutId id="2147486822" r:id="rId2"/>
    <p:sldLayoutId id="2147486823" r:id="rId3"/>
    <p:sldLayoutId id="2147486824" r:id="rId4"/>
    <p:sldLayoutId id="2147486825" r:id="rId5"/>
    <p:sldLayoutId id="2147486826" r:id="rId6"/>
    <p:sldLayoutId id="2147486827" r:id="rId7"/>
    <p:sldLayoutId id="2147486828" r:id="rId8"/>
    <p:sldLayoutId id="2147486829" r:id="rId9"/>
    <p:sldLayoutId id="2147486830" r:id="rId10"/>
    <p:sldLayoutId id="21474868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3"/>
            </a:gs>
            <a:gs pos="50000">
              <a:srgbClr val="0000FF"/>
            </a:gs>
            <a:gs pos="100000">
              <a:srgbClr val="00004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fld id="{B182A61F-3163-4EB2-9690-EAB3D42320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3" r:id="rId1"/>
    <p:sldLayoutId id="2147486834" r:id="rId2"/>
    <p:sldLayoutId id="2147486835" r:id="rId3"/>
    <p:sldLayoutId id="2147486836" r:id="rId4"/>
    <p:sldLayoutId id="2147486837" r:id="rId5"/>
    <p:sldLayoutId id="2147486838" r:id="rId6"/>
    <p:sldLayoutId id="2147486839" r:id="rId7"/>
    <p:sldLayoutId id="2147486840" r:id="rId8"/>
    <p:sldLayoutId id="2147486841" r:id="rId9"/>
    <p:sldLayoutId id="2147486842" r:id="rId10"/>
    <p:sldLayoutId id="2147486843" r:id="rId11"/>
    <p:sldLayoutId id="2147486844" r:id="rId12"/>
    <p:sldLayoutId id="21474868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Hoja_de_c_lculo_de_Microsoft_Excel_97-200311.xls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png"/><Relationship Id="rId5" Type="http://schemas.openxmlformats.org/officeDocument/2006/relationships/oleObject" Target="../embeddings/Hoja_de_c_lculo_de_Microsoft_Excel_97-200312.xls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0" y="1785926"/>
            <a:ext cx="9144032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 DE HOSPITALES PUBLICOS DE ROSARIO</a:t>
            </a:r>
            <a:br>
              <a:rPr lang="es-ES" altLang="es-E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altLang="es-E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GRUPO GITMUPRO - IAM</a:t>
            </a:r>
            <a:r>
              <a:rPr lang="es-ES" altLang="es-ES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altLang="es-ES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s-ES" altLang="es-ES" sz="3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323850" y="2857496"/>
            <a:ext cx="8462963" cy="1254118"/>
          </a:xfrm>
          <a:prstGeom prst="rect">
            <a:avLst/>
          </a:prstGeom>
        </p:spPr>
        <p:txBody>
          <a:bodyPr>
            <a:noAutofit/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3" pitchFamily="18" charset="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rupo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ntegrado de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rabajo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</a:t>
            </a:r>
            <a:r>
              <a:rPr lang="es-E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nicipal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E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</a:t>
            </a:r>
            <a:r>
              <a:rPr lang="es-E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vincial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para el tratamiento del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IAM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580112" y="285728"/>
            <a:ext cx="2368753" cy="11051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6" name="5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8367" y="285728"/>
            <a:ext cx="2385521" cy="11051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142976" y="5643578"/>
            <a:ext cx="6786610" cy="5714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Pedro Daniel Zangroniz</a:t>
            </a:r>
          </a:p>
          <a:p>
            <a:pPr algn="ctr" eaLnBrk="1" hangingPunct="1">
              <a:defRPr/>
            </a:pPr>
            <a:r>
              <a:rPr lang="es-ES" altLang="es-E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www.hemodinamiahpc.com.ar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142976" y="4857760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latin typeface="Arial" pitchFamily="34" charset="0"/>
                <a:cs typeface="Arial" pitchFamily="34" charset="0"/>
              </a:rPr>
              <a:t>42º Congreso Argentino de Cardiología</a:t>
            </a:r>
            <a:endParaRPr lang="es-A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Rectángulo"/>
          <p:cNvSpPr>
            <a:spLocks noChangeArrowheads="1"/>
          </p:cNvSpPr>
          <p:nvPr/>
        </p:nvSpPr>
        <p:spPr bwMode="auto">
          <a:xfrm>
            <a:off x="214282" y="1165287"/>
            <a:ext cx="857256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dirty="0" smtClean="0">
                <a:latin typeface="Arial" charset="0"/>
                <a:cs typeface="Arial" charset="0"/>
              </a:rPr>
              <a:t>Se </a:t>
            </a:r>
            <a:r>
              <a:rPr lang="es-ES" altLang="es-ES" dirty="0">
                <a:latin typeface="Arial" charset="0"/>
                <a:cs typeface="Arial" charset="0"/>
              </a:rPr>
              <a:t>adoptó el compromiso de disponibilidad de camas permanentes</a:t>
            </a:r>
            <a:r>
              <a:rPr lang="es-ES" altLang="es-ES" dirty="0" smtClean="0">
                <a:latin typeface="Arial" charset="0"/>
                <a:cs typeface="Arial" charset="0"/>
              </a:rPr>
              <a:t>. (UCO en HIA)</a:t>
            </a:r>
            <a:endParaRPr lang="es-ES" altLang="es-ES" dirty="0">
              <a:latin typeface="Arial" charset="0"/>
              <a:cs typeface="Arial" charset="0"/>
            </a:endParaRPr>
          </a:p>
          <a:p>
            <a:pPr marL="342900" indent="-342900" algn="just">
              <a:spcBef>
                <a:spcPts val="2400"/>
              </a:spcBef>
              <a:buFont typeface="Wingdings" pitchFamily="2" charset="2"/>
              <a:buChar char="ü"/>
            </a:pPr>
            <a:r>
              <a:rPr lang="es-ES" altLang="es-ES" dirty="0" smtClean="0">
                <a:latin typeface="Arial" charset="0"/>
                <a:cs typeface="Arial" charset="0"/>
              </a:rPr>
              <a:t>Se decidió el retorno </a:t>
            </a:r>
            <a:r>
              <a:rPr lang="es-ES" altLang="es-ES" dirty="0">
                <a:latin typeface="Arial" charset="0"/>
                <a:cs typeface="Arial" charset="0"/>
              </a:rPr>
              <a:t>de los pacientes a los hospitales con UCO </a:t>
            </a:r>
            <a:r>
              <a:rPr lang="es-ES" altLang="es-ES" dirty="0" smtClean="0">
                <a:latin typeface="Arial" charset="0"/>
                <a:cs typeface="Arial" charset="0"/>
              </a:rPr>
              <a:t>entre </a:t>
            </a:r>
            <a:r>
              <a:rPr lang="es-ES" altLang="es-ES" dirty="0">
                <a:latin typeface="Arial" charset="0"/>
                <a:cs typeface="Arial" charset="0"/>
              </a:rPr>
              <a:t>6 hs y 24 hs post </a:t>
            </a:r>
            <a:r>
              <a:rPr lang="es-ES" altLang="es-ES" dirty="0" smtClean="0">
                <a:latin typeface="Arial" charset="0"/>
                <a:cs typeface="Arial" charset="0"/>
              </a:rPr>
              <a:t>ICPP </a:t>
            </a:r>
            <a:r>
              <a:rPr lang="es-ES" altLang="es-ES" dirty="0">
                <a:latin typeface="Arial" charset="0"/>
                <a:cs typeface="Arial" charset="0"/>
              </a:rPr>
              <a:t>según disponibilidad de camas en nuestro centro. </a:t>
            </a:r>
          </a:p>
          <a:p>
            <a:pPr marL="342900" indent="-342900" algn="just">
              <a:spcBef>
                <a:spcPts val="2400"/>
              </a:spcBef>
              <a:buFont typeface="Wingdings" pitchFamily="2" charset="2"/>
              <a:buChar char="ü"/>
            </a:pPr>
            <a:r>
              <a:rPr lang="es-ES" altLang="es-ES" dirty="0">
                <a:latin typeface="Arial" charset="0"/>
                <a:cs typeface="Arial" charset="0"/>
              </a:rPr>
              <a:t>Se registraron todos los datos en una base de </a:t>
            </a:r>
            <a:r>
              <a:rPr lang="es-ES" altLang="es-ES" dirty="0" smtClean="0">
                <a:latin typeface="Arial" charset="0"/>
                <a:cs typeface="Arial" charset="0"/>
              </a:rPr>
              <a:t>datos prospectiva.</a:t>
            </a:r>
            <a:endParaRPr lang="es-ES" altLang="es-ES" dirty="0">
              <a:latin typeface="Arial" charset="0"/>
              <a:cs typeface="Arial" charset="0"/>
            </a:endParaRPr>
          </a:p>
          <a:p>
            <a:pPr marL="342900" indent="-342900" algn="just">
              <a:spcBef>
                <a:spcPts val="2400"/>
              </a:spcBef>
              <a:buFont typeface="Wingdings" pitchFamily="2" charset="2"/>
              <a:buChar char="ü"/>
            </a:pPr>
            <a:r>
              <a:rPr lang="es-ES" altLang="es-ES" dirty="0" smtClean="0">
                <a:latin typeface="Arial" charset="0"/>
                <a:cs typeface="Arial" charset="0"/>
              </a:rPr>
              <a:t>Se generó un </a:t>
            </a:r>
            <a:r>
              <a:rPr lang="es-ES" altLang="es-ES" dirty="0" err="1" smtClean="0">
                <a:latin typeface="Arial" charset="0"/>
                <a:cs typeface="Arial" charset="0"/>
              </a:rPr>
              <a:t>feedback</a:t>
            </a:r>
            <a:r>
              <a:rPr lang="es-ES" altLang="es-ES" dirty="0" smtClean="0">
                <a:latin typeface="Arial" charset="0"/>
                <a:cs typeface="Arial" charset="0"/>
              </a:rPr>
              <a:t> </a:t>
            </a:r>
            <a:r>
              <a:rPr lang="es-ES" altLang="es-ES" dirty="0">
                <a:latin typeface="Arial" charset="0"/>
                <a:cs typeface="Arial" charset="0"/>
              </a:rPr>
              <a:t>de información con el hospital </a:t>
            </a:r>
            <a:r>
              <a:rPr lang="es-ES" altLang="es-ES" dirty="0" err="1">
                <a:latin typeface="Arial" charset="0"/>
                <a:cs typeface="Arial" charset="0"/>
              </a:rPr>
              <a:t>derivante</a:t>
            </a:r>
            <a:r>
              <a:rPr lang="es-ES" altLang="es-ES" dirty="0">
                <a:latin typeface="Arial" charset="0"/>
                <a:cs typeface="Arial" charset="0"/>
              </a:rPr>
              <a:t> post </a:t>
            </a:r>
            <a:r>
              <a:rPr lang="es-ES" altLang="es-ES" dirty="0" smtClean="0">
                <a:latin typeface="Arial" charset="0"/>
                <a:cs typeface="Arial" charset="0"/>
              </a:rPr>
              <a:t>ICPP a las 24-48 horas de derivado el paciente.</a:t>
            </a:r>
            <a:endParaRPr lang="es-ES" altLang="es-ES" dirty="0">
              <a:latin typeface="Arial" charset="0"/>
              <a:cs typeface="Arial" charset="0"/>
            </a:endParaRPr>
          </a:p>
        </p:txBody>
      </p:sp>
      <p:pic>
        <p:nvPicPr>
          <p:cNvPr id="6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7" name="6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8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3237273"/>
            <a:ext cx="7920038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Desde la puesta en funciones de la red, la activación de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Hemodinamia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 se genera: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1828800" lvl="3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desde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el Hospital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Centenario: pacientes que ingresan directamente al hospital o derivados desde otros centros sin Unidad Coronaria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los derivados por Sistema de Emergencias. </a:t>
            </a:r>
          </a:p>
          <a:p>
            <a:pPr marL="1828800" lvl="3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1828800" lvl="3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desde otros hospitales que cuentan con UCO y cardiólogos de guardia (HECA – Hospital Provincial). </a:t>
            </a:r>
          </a:p>
        </p:txBody>
      </p:sp>
      <p:sp>
        <p:nvSpPr>
          <p:cNvPr id="20483" name="6 Rectángulo"/>
          <p:cNvSpPr>
            <a:spLocks noChangeArrowheads="1"/>
          </p:cNvSpPr>
          <p:nvPr/>
        </p:nvSpPr>
        <p:spPr bwMode="auto">
          <a:xfrm>
            <a:off x="571500" y="1285860"/>
            <a:ext cx="79200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ES" altLang="es-ES" sz="2000" dirty="0">
                <a:latin typeface="Arial" charset="0"/>
                <a:cs typeface="Arial" charset="0"/>
              </a:rPr>
              <a:t>En la etapa pre Red la activación de Hemodinamia ocurría </a:t>
            </a:r>
            <a:r>
              <a:rPr lang="es-ES" altLang="es-ES" sz="2000" dirty="0" smtClean="0">
                <a:latin typeface="Arial" charset="0"/>
                <a:cs typeface="Arial" charset="0"/>
              </a:rPr>
              <a:t>solamente </a:t>
            </a:r>
            <a:r>
              <a:rPr lang="es-ES" altLang="es-ES" sz="2000" dirty="0">
                <a:latin typeface="Arial" charset="0"/>
                <a:cs typeface="Arial" charset="0"/>
              </a:rPr>
              <a:t>desde </a:t>
            </a:r>
            <a:r>
              <a:rPr lang="es-ES" altLang="es-ES" sz="2000" dirty="0" smtClean="0">
                <a:latin typeface="Arial" charset="0"/>
                <a:cs typeface="Arial" charset="0"/>
              </a:rPr>
              <a:t>el H. Centenario. </a:t>
            </a:r>
            <a:r>
              <a:rPr lang="es-ES" altLang="es-ES" sz="2000" dirty="0">
                <a:latin typeface="Arial" charset="0"/>
                <a:cs typeface="Arial" charset="0"/>
              </a:rPr>
              <a:t>Pacientes que ingresaban directamente al </a:t>
            </a:r>
            <a:r>
              <a:rPr lang="es-ES" altLang="es-ES" sz="2000" dirty="0" smtClean="0">
                <a:latin typeface="Arial" charset="0"/>
                <a:cs typeface="Arial" charset="0"/>
              </a:rPr>
              <a:t>mismo </a:t>
            </a:r>
            <a:r>
              <a:rPr lang="es-ES" altLang="es-ES" sz="2000" dirty="0">
                <a:latin typeface="Arial" charset="0"/>
                <a:cs typeface="Arial" charset="0"/>
              </a:rPr>
              <a:t>o </a:t>
            </a:r>
            <a:r>
              <a:rPr lang="es-ES" altLang="es-ES" sz="2000" dirty="0" smtClean="0">
                <a:latin typeface="Arial" charset="0"/>
                <a:cs typeface="Arial" charset="0"/>
              </a:rPr>
              <a:t>bien derivados </a:t>
            </a:r>
            <a:r>
              <a:rPr lang="es-ES" altLang="es-ES" sz="2000" dirty="0">
                <a:latin typeface="Arial" charset="0"/>
                <a:cs typeface="Arial" charset="0"/>
              </a:rPr>
              <a:t>desde otros centros </a:t>
            </a:r>
            <a:r>
              <a:rPr lang="es-ES" altLang="es-ES" sz="2000" dirty="0" smtClean="0">
                <a:latin typeface="Arial" charset="0"/>
                <a:cs typeface="Arial" charset="0"/>
              </a:rPr>
              <a:t>y Sistema </a:t>
            </a:r>
            <a:r>
              <a:rPr lang="es-ES" altLang="es-ES" sz="2000" dirty="0">
                <a:latin typeface="Arial" charset="0"/>
                <a:cs typeface="Arial" charset="0"/>
              </a:rPr>
              <a:t>de </a:t>
            </a:r>
            <a:r>
              <a:rPr lang="es-ES" altLang="es-ES" sz="2000" dirty="0" smtClean="0">
                <a:latin typeface="Arial" charset="0"/>
                <a:cs typeface="Arial" charset="0"/>
              </a:rPr>
              <a:t>Emergencias </a:t>
            </a:r>
            <a:r>
              <a:rPr lang="es-ES" altLang="es-ES" sz="2000" u="sng" dirty="0" smtClean="0">
                <a:latin typeface="Arial" charset="0"/>
                <a:cs typeface="Arial" charset="0"/>
              </a:rPr>
              <a:t>sin ningún tipo de organización</a:t>
            </a:r>
            <a:r>
              <a:rPr lang="es-ES" altLang="es-ES" sz="2000" dirty="0" smtClean="0">
                <a:latin typeface="Arial" charset="0"/>
                <a:cs typeface="Arial" charset="0"/>
              </a:rPr>
              <a:t>.   </a:t>
            </a:r>
            <a:endParaRPr lang="es-ES" altLang="es-ES" sz="2000" dirty="0">
              <a:latin typeface="Arial" charset="0"/>
              <a:cs typeface="Arial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" name="9 Imagen" descr="H:\TARJETA PERSONAL\LOGO HEMODINAMIA CENTENARI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4" descr="H:\TARJETA PERSONAL\LOGO GITMUPRO IAM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2" name="11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Rectángulo"/>
          <p:cNvSpPr>
            <a:spLocks noChangeArrowheads="1"/>
          </p:cNvSpPr>
          <p:nvPr/>
        </p:nvSpPr>
        <p:spPr bwMode="auto">
          <a:xfrm>
            <a:off x="500063" y="1995488"/>
            <a:ext cx="8104187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ES" altLang="es-ES" dirty="0" smtClean="0">
                <a:latin typeface="Arial" charset="0"/>
                <a:cs typeface="Arial" charset="0"/>
              </a:rPr>
              <a:t>  Se </a:t>
            </a:r>
            <a:r>
              <a:rPr lang="es-ES" altLang="es-ES" dirty="0">
                <a:latin typeface="Arial" charset="0"/>
                <a:cs typeface="Arial" charset="0"/>
              </a:rPr>
              <a:t>determinaron dos grupos (G) de pacientes: 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s-ES" altLang="es-ES" sz="2000" dirty="0">
              <a:latin typeface="Arial" charset="0"/>
              <a:cs typeface="Arial" charset="0"/>
            </a:endParaRPr>
          </a:p>
          <a:p>
            <a:pPr marL="809625" lvl="3" indent="-184150" algn="just">
              <a:buFont typeface="Wingdings" pitchFamily="2" charset="2"/>
              <a:buChar char="q"/>
            </a:pPr>
            <a:r>
              <a:rPr lang="es-ES" altLang="es-ES" sz="2200" dirty="0">
                <a:solidFill>
                  <a:srgbClr val="00B050"/>
                </a:solidFill>
                <a:latin typeface="Arial" charset="0"/>
                <a:cs typeface="Arial" charset="0"/>
              </a:rPr>
              <a:t>G1</a:t>
            </a:r>
            <a:r>
              <a:rPr lang="es-ES" altLang="es-ES" sz="2200" dirty="0">
                <a:latin typeface="Arial" charset="0"/>
                <a:cs typeface="Arial" charset="0"/>
              </a:rPr>
              <a:t>: pacientes ingresados desde 1º </a:t>
            </a:r>
            <a:r>
              <a:rPr lang="es-ES" altLang="es-ES" sz="2200" dirty="0" err="1">
                <a:latin typeface="Arial" charset="0"/>
                <a:cs typeface="Arial" charset="0"/>
              </a:rPr>
              <a:t>nov</a:t>
            </a:r>
            <a:r>
              <a:rPr lang="es-ES" altLang="es-ES" sz="2200" dirty="0">
                <a:latin typeface="Arial" charset="0"/>
                <a:cs typeface="Arial" charset="0"/>
              </a:rPr>
              <a:t> 2013 al 31 de octubre del 2014 (</a:t>
            </a:r>
            <a:r>
              <a:rPr lang="es-ES" altLang="es-ES" sz="2200" dirty="0">
                <a:solidFill>
                  <a:srgbClr val="00B050"/>
                </a:solidFill>
                <a:latin typeface="Arial" charset="0"/>
                <a:cs typeface="Arial" charset="0"/>
              </a:rPr>
              <a:t>Período </a:t>
            </a:r>
            <a:r>
              <a:rPr lang="es-ES" altLang="es-ES" sz="22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Pre-Red</a:t>
            </a:r>
            <a:r>
              <a:rPr lang="es-ES" altLang="es-ES" sz="2200" dirty="0" smtClean="0">
                <a:latin typeface="Arial" charset="0"/>
                <a:cs typeface="Arial" charset="0"/>
              </a:rPr>
              <a:t>)</a:t>
            </a:r>
            <a:endParaRPr lang="es-ES" altLang="es-ES" sz="2200" dirty="0">
              <a:latin typeface="Arial" charset="0"/>
              <a:cs typeface="Arial" charset="0"/>
            </a:endParaRPr>
          </a:p>
          <a:p>
            <a:pPr marL="809625" lvl="3" indent="-184150" algn="just">
              <a:buFont typeface="Wingdings" pitchFamily="2" charset="2"/>
              <a:buChar char="q"/>
            </a:pPr>
            <a:endParaRPr lang="es-ES" altLang="es-ES" sz="2200" dirty="0">
              <a:latin typeface="Arial" charset="0"/>
              <a:cs typeface="Arial" charset="0"/>
            </a:endParaRPr>
          </a:p>
          <a:p>
            <a:pPr marL="809625" lvl="3" indent="-184150" algn="just">
              <a:buFont typeface="Wingdings" pitchFamily="2" charset="2"/>
              <a:buChar char="q"/>
            </a:pPr>
            <a:r>
              <a:rPr lang="es-ES" altLang="es-ES" sz="2200" dirty="0">
                <a:solidFill>
                  <a:srgbClr val="FF66CC"/>
                </a:solidFill>
                <a:latin typeface="Arial" charset="0"/>
                <a:cs typeface="Arial" charset="0"/>
              </a:rPr>
              <a:t>G2</a:t>
            </a:r>
            <a:r>
              <a:rPr lang="es-ES" altLang="es-ES" sz="2200" dirty="0">
                <a:latin typeface="Arial" charset="0"/>
                <a:cs typeface="Arial" charset="0"/>
              </a:rPr>
              <a:t>: pacientes ingresados desde 1º de </a:t>
            </a:r>
            <a:r>
              <a:rPr lang="es-ES" altLang="es-ES" sz="2200" dirty="0" err="1">
                <a:latin typeface="Arial" charset="0"/>
                <a:cs typeface="Arial" charset="0"/>
              </a:rPr>
              <a:t>nov</a:t>
            </a:r>
            <a:r>
              <a:rPr lang="es-ES" altLang="es-ES" sz="2200" dirty="0">
                <a:latin typeface="Arial" charset="0"/>
                <a:cs typeface="Arial" charset="0"/>
              </a:rPr>
              <a:t> del 2014 al 31 de octubre de 2015 (</a:t>
            </a:r>
            <a:r>
              <a:rPr lang="es-ES" altLang="es-ES" sz="2200" dirty="0">
                <a:solidFill>
                  <a:srgbClr val="FF66CC"/>
                </a:solidFill>
                <a:latin typeface="Arial" charset="0"/>
                <a:cs typeface="Arial" charset="0"/>
              </a:rPr>
              <a:t>Período Red Integrada</a:t>
            </a:r>
            <a:r>
              <a:rPr lang="es-ES" altLang="es-ES" sz="2200" dirty="0" smtClean="0">
                <a:latin typeface="Arial" charset="0"/>
                <a:cs typeface="Arial" charset="0"/>
              </a:rPr>
              <a:t>) </a:t>
            </a:r>
            <a:endParaRPr lang="es-ES" altLang="es-ES" sz="2200" dirty="0">
              <a:latin typeface="Arial" charset="0"/>
              <a:cs typeface="Arial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es-ES" altLang="es-ES" sz="2000" dirty="0">
              <a:latin typeface="Arial" charset="0"/>
              <a:cs typeface="Arial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s-ES" altLang="es-ES" dirty="0" smtClean="0">
                <a:latin typeface="Arial" charset="0"/>
                <a:cs typeface="Arial" charset="0"/>
              </a:rPr>
              <a:t>  Se </a:t>
            </a:r>
            <a:r>
              <a:rPr lang="es-ES" altLang="es-ES" dirty="0">
                <a:latin typeface="Arial" charset="0"/>
                <a:cs typeface="Arial" charset="0"/>
              </a:rPr>
              <a:t>evaluaron variables clínicas, angiográficas, </a:t>
            </a:r>
            <a:r>
              <a:rPr lang="es-ES" altLang="es-ES" dirty="0" smtClean="0">
                <a:latin typeface="Arial" charset="0"/>
                <a:cs typeface="Arial" charset="0"/>
              </a:rPr>
              <a:t/>
            </a:r>
            <a:br>
              <a:rPr lang="es-ES" altLang="es-ES" dirty="0" smtClean="0">
                <a:latin typeface="Arial" charset="0"/>
                <a:cs typeface="Arial" charset="0"/>
              </a:rPr>
            </a:br>
            <a:r>
              <a:rPr lang="es-ES" altLang="es-ES" dirty="0" smtClean="0">
                <a:latin typeface="Arial" charset="0"/>
                <a:cs typeface="Arial" charset="0"/>
              </a:rPr>
              <a:t>  tiempos </a:t>
            </a:r>
            <a:r>
              <a:rPr lang="es-ES" altLang="es-ES" dirty="0">
                <a:latin typeface="Arial" charset="0"/>
                <a:cs typeface="Arial" charset="0"/>
              </a:rPr>
              <a:t>de actuación y mortalidad hospitalaria en </a:t>
            </a:r>
            <a:r>
              <a:rPr lang="es-ES" altLang="es-ES" dirty="0" smtClean="0">
                <a:latin typeface="Arial" charset="0"/>
                <a:cs typeface="Arial" charset="0"/>
              </a:rPr>
              <a:t>  </a:t>
            </a:r>
            <a:br>
              <a:rPr lang="es-ES" altLang="es-ES" dirty="0" smtClean="0">
                <a:latin typeface="Arial" charset="0"/>
                <a:cs typeface="Arial" charset="0"/>
              </a:rPr>
            </a:br>
            <a:r>
              <a:rPr lang="es-ES" altLang="es-ES" dirty="0" smtClean="0">
                <a:latin typeface="Arial" charset="0"/>
                <a:cs typeface="Arial" charset="0"/>
              </a:rPr>
              <a:t>  ambos </a:t>
            </a:r>
            <a:r>
              <a:rPr lang="es-ES" altLang="es-ES" dirty="0">
                <a:latin typeface="Arial" charset="0"/>
                <a:cs typeface="Arial" charset="0"/>
              </a:rPr>
              <a:t>grupos y se los comparó entre sí. 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395536" y="993762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MATERIAL Y MÉTODOS</a:t>
            </a:r>
          </a:p>
        </p:txBody>
      </p:sp>
      <p:pic>
        <p:nvPicPr>
          <p:cNvPr id="5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6" name="5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8" name="7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1 Gráfico"/>
          <p:cNvGraphicFramePr>
            <a:graphicFrameLocks/>
          </p:cNvGraphicFramePr>
          <p:nvPr/>
        </p:nvGraphicFramePr>
        <p:xfrm>
          <a:off x="928662" y="2008206"/>
          <a:ext cx="6859613" cy="4635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r:id="rId3" imgW="6096528" imgH="4060288" progId="Excel.Sheet.8">
                  <p:embed/>
                </p:oleObj>
              </mc:Choice>
              <mc:Fallback>
                <p:oleObj r:id="rId3" imgW="6096528" imgH="4060288" progId="Excel.Sheet.8">
                  <p:embed/>
                  <p:pic>
                    <p:nvPicPr>
                      <p:cNvPr id="0" name="1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2008206"/>
                        <a:ext cx="6859613" cy="4635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701919" y="4029082"/>
            <a:ext cx="10128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latin typeface="+mn-lt"/>
              </a:rPr>
              <a:t>66 p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643570" y="2028818"/>
            <a:ext cx="10096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latin typeface="+mn-lt"/>
              </a:rPr>
              <a:t>165 p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357422" y="5500702"/>
            <a:ext cx="1571625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200" dirty="0">
                <a:solidFill>
                  <a:schemeClr val="bg1"/>
                </a:solidFill>
              </a:rPr>
              <a:t>1º de nov 2013  –</a:t>
            </a:r>
          </a:p>
          <a:p>
            <a:pPr algn="ctr">
              <a:defRPr/>
            </a:pPr>
            <a:r>
              <a:rPr lang="es-ES" sz="1200" dirty="0">
                <a:solidFill>
                  <a:schemeClr val="bg1"/>
                </a:solidFill>
              </a:rPr>
              <a:t> 31 octubre 2014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286380" y="5500702"/>
            <a:ext cx="1571625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200" dirty="0">
                <a:solidFill>
                  <a:schemeClr val="bg1"/>
                </a:solidFill>
              </a:rPr>
              <a:t>1º de nov 2014  – </a:t>
            </a:r>
          </a:p>
          <a:p>
            <a:pPr algn="ctr">
              <a:defRPr/>
            </a:pPr>
            <a:r>
              <a:rPr lang="es-ES" sz="1200" dirty="0">
                <a:solidFill>
                  <a:schemeClr val="bg1"/>
                </a:solidFill>
              </a:rPr>
              <a:t>31 octubre 2015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sp>
        <p:nvSpPr>
          <p:cNvPr id="8" name="7 Flecha arriba"/>
          <p:cNvSpPr/>
          <p:nvPr/>
        </p:nvSpPr>
        <p:spPr>
          <a:xfrm>
            <a:off x="4500562" y="2643182"/>
            <a:ext cx="477840" cy="183356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7000924" y="3139859"/>
            <a:ext cx="2143108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>
                <a:latin typeface="+mn-lt"/>
              </a:rPr>
              <a:t>INCREMENTO</a:t>
            </a:r>
          </a:p>
          <a:p>
            <a:pPr algn="ctr">
              <a:defRPr/>
            </a:pPr>
            <a:r>
              <a:rPr lang="es-ES" dirty="0">
                <a:latin typeface="+mn-lt"/>
              </a:rPr>
              <a:t> DEL </a:t>
            </a:r>
            <a:r>
              <a:rPr lang="es-ES" dirty="0" smtClean="0">
                <a:latin typeface="+mn-lt"/>
              </a:rPr>
              <a:t>150 %</a:t>
            </a:r>
            <a:endParaRPr lang="es-ES" dirty="0">
              <a:latin typeface="+mn-lt"/>
            </a:endParaRPr>
          </a:p>
        </p:txBody>
      </p:sp>
      <p:pic>
        <p:nvPicPr>
          <p:cNvPr id="12" name="Picture 4" descr="H:\TARJETA PERSONAL\LOGO GITMUPRO IAM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22540" name="12 CuadroTexto"/>
          <p:cNvSpPr txBox="1">
            <a:spLocks noChangeArrowheads="1"/>
          </p:cNvSpPr>
          <p:nvPr/>
        </p:nvSpPr>
        <p:spPr bwMode="auto">
          <a:xfrm>
            <a:off x="928662" y="1538575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dirty="0" smtClean="0">
                <a:latin typeface="Arial" charset="0"/>
                <a:cs typeface="Arial" charset="0"/>
              </a:rPr>
              <a:t>Nº </a:t>
            </a:r>
            <a:r>
              <a:rPr lang="es-ES" altLang="es-ES" dirty="0">
                <a:latin typeface="Arial" charset="0"/>
                <a:cs typeface="Arial" charset="0"/>
              </a:rPr>
              <a:t>de pacientes con </a:t>
            </a:r>
            <a:r>
              <a:rPr lang="es-ES" altLang="es-ES" dirty="0" smtClean="0">
                <a:latin typeface="Arial" charset="0"/>
                <a:cs typeface="Arial" charset="0"/>
              </a:rPr>
              <a:t>IAMCEST tratados con ICPP</a:t>
            </a:r>
            <a:endParaRPr lang="es-ES" altLang="es-ES" dirty="0">
              <a:latin typeface="Arial" charset="0"/>
              <a:cs typeface="Arial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 descr="H:\TARJETA PERSONAL\LOGO HEMODINAMIA CENTENARI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1 Gráfico"/>
          <p:cNvGraphicFramePr>
            <a:graphicFrameLocks/>
          </p:cNvGraphicFramePr>
          <p:nvPr/>
        </p:nvGraphicFramePr>
        <p:xfrm>
          <a:off x="1241425" y="23495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r:id="rId3" imgW="6096528" imgH="4060288" progId="Excel.Sheet.8">
                  <p:embed/>
                </p:oleObj>
              </mc:Choice>
              <mc:Fallback>
                <p:oleObj r:id="rId3" imgW="6096528" imgH="4060288" progId="Excel.Sheet.8">
                  <p:embed/>
                  <p:pic>
                    <p:nvPicPr>
                      <p:cNvPr id="0" name="1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23495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2 CuadroTexto"/>
          <p:cNvSpPr txBox="1">
            <a:spLocks noChangeArrowheads="1"/>
          </p:cNvSpPr>
          <p:nvPr/>
        </p:nvSpPr>
        <p:spPr bwMode="auto">
          <a:xfrm>
            <a:off x="1500166" y="1628775"/>
            <a:ext cx="61642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dirty="0">
                <a:latin typeface="Arial" charset="0"/>
                <a:cs typeface="Arial" charset="0"/>
              </a:rPr>
              <a:t>CARACTERÍSTICAS DEMOGRÁFICAS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624388" y="3141663"/>
          <a:ext cx="4162455" cy="7413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0383"/>
                <a:gridCol w="1517982"/>
                <a:gridCol w="1391242"/>
                <a:gridCol w="562848"/>
              </a:tblGrid>
              <a:tr h="370681"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 marL="91430" marR="91430" marT="45700" marB="457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            G1</a:t>
                      </a:r>
                      <a:endParaRPr lang="es-ES" sz="1600" dirty="0"/>
                    </a:p>
                  </a:txBody>
                  <a:tcPr marL="91430" marR="91430" marT="45700" marB="457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           G2</a:t>
                      </a:r>
                      <a:endParaRPr lang="es-ES" sz="1600" dirty="0"/>
                    </a:p>
                  </a:txBody>
                  <a:tcPr marL="91430" marR="91430" marT="45700" marB="45700"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  p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solidFill>
                      <a:schemeClr val="bg1"/>
                    </a:solidFill>
                  </a:tcPr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Edad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 54,23 ( 40 -75)</a:t>
                      </a:r>
                      <a:endParaRPr lang="es-ES" sz="1600" b="1" dirty="0"/>
                    </a:p>
                  </a:txBody>
                  <a:tcPr marL="91430" marR="91430" marT="45700" marB="457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 57,5 (28 -66)</a:t>
                      </a:r>
                      <a:endParaRPr lang="es-ES" sz="1600" b="1" dirty="0"/>
                    </a:p>
                  </a:txBody>
                  <a:tcPr marL="91430" marR="91430" marT="45700" marB="45700"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 ns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3574" name="1 Rectángulo"/>
          <p:cNvSpPr>
            <a:spLocks noChangeArrowheads="1"/>
          </p:cNvSpPr>
          <p:nvPr/>
        </p:nvSpPr>
        <p:spPr bwMode="auto">
          <a:xfrm>
            <a:off x="2390775" y="2225675"/>
            <a:ext cx="6937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>
                <a:latin typeface="Arial" charset="0"/>
                <a:cs typeface="Calibri" pitchFamily="34" charset="0"/>
              </a:rPr>
              <a:t>p= ns</a:t>
            </a:r>
            <a:endParaRPr lang="es-ES" altLang="es-ES" sz="1600" b="0"/>
          </a:p>
        </p:txBody>
      </p:sp>
      <p:sp>
        <p:nvSpPr>
          <p:cNvPr id="23575" name="1 Rectángulo"/>
          <p:cNvSpPr>
            <a:spLocks noChangeArrowheads="1"/>
          </p:cNvSpPr>
          <p:nvPr/>
        </p:nvSpPr>
        <p:spPr bwMode="auto">
          <a:xfrm>
            <a:off x="5414963" y="4241800"/>
            <a:ext cx="6937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>
                <a:latin typeface="Arial" charset="0"/>
                <a:cs typeface="Calibri" pitchFamily="34" charset="0"/>
              </a:rPr>
              <a:t>p= ns</a:t>
            </a:r>
            <a:endParaRPr lang="es-ES" altLang="es-ES" sz="1600" b="0"/>
          </a:p>
        </p:txBody>
      </p:sp>
      <p:pic>
        <p:nvPicPr>
          <p:cNvPr id="9" name="Picture 4" descr="H:\TARJETA PERSONAL\LOGO GITMUPRO IAM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0" name="9 Conector recto"/>
          <p:cNvCxnSpPr/>
          <p:nvPr/>
        </p:nvCxnSpPr>
        <p:spPr>
          <a:xfrm>
            <a:off x="-66675" y="849313"/>
            <a:ext cx="91440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pic>
        <p:nvPicPr>
          <p:cNvPr id="12" name="11 Imagen" descr="H:\TARJETA PERSONAL\LOGO HEMODINAMIA CENTENARI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1 Gráfico"/>
          <p:cNvGraphicFramePr>
            <a:graphicFrameLocks/>
          </p:cNvGraphicFramePr>
          <p:nvPr/>
        </p:nvGraphicFramePr>
        <p:xfrm>
          <a:off x="1389063" y="2214554"/>
          <a:ext cx="6540523" cy="448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r:id="rId3" imgW="6096528" imgH="4066384" progId="Excel.Sheet.8">
                  <p:embed/>
                </p:oleObj>
              </mc:Choice>
              <mc:Fallback>
                <p:oleObj r:id="rId3" imgW="6096528" imgH="4066384" progId="Excel.Sheet.8">
                  <p:embed/>
                  <p:pic>
                    <p:nvPicPr>
                      <p:cNvPr id="0" name="1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063" y="2214554"/>
                        <a:ext cx="6540523" cy="448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sp>
        <p:nvSpPr>
          <p:cNvPr id="24580" name="3 CuadroTexto"/>
          <p:cNvSpPr txBox="1">
            <a:spLocks noChangeArrowheads="1"/>
          </p:cNvSpPr>
          <p:nvPr/>
        </p:nvSpPr>
        <p:spPr bwMode="auto">
          <a:xfrm>
            <a:off x="1071538" y="1643050"/>
            <a:ext cx="6878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dirty="0">
                <a:latin typeface="Arial" charset="0"/>
                <a:cs typeface="Arial" charset="0"/>
              </a:rPr>
              <a:t>FACTORES DE </a:t>
            </a:r>
            <a:r>
              <a:rPr lang="es-ES" altLang="es-ES" dirty="0" smtClean="0">
                <a:latin typeface="Arial" charset="0"/>
                <a:cs typeface="Arial" charset="0"/>
              </a:rPr>
              <a:t>RIESGO CORONARIO</a:t>
            </a:r>
            <a:endParaRPr lang="es-ES" altLang="es-ES" dirty="0">
              <a:latin typeface="Arial" charset="0"/>
              <a:cs typeface="Arial" charset="0"/>
            </a:endParaRPr>
          </a:p>
        </p:txBody>
      </p:sp>
      <p:sp>
        <p:nvSpPr>
          <p:cNvPr id="24581" name="1 Rectángulo"/>
          <p:cNvSpPr>
            <a:spLocks noChangeArrowheads="1"/>
          </p:cNvSpPr>
          <p:nvPr/>
        </p:nvSpPr>
        <p:spPr bwMode="auto">
          <a:xfrm>
            <a:off x="2000232" y="2660647"/>
            <a:ext cx="6937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 dirty="0">
                <a:latin typeface="Arial" charset="0"/>
                <a:cs typeface="Calibri" pitchFamily="34" charset="0"/>
              </a:rPr>
              <a:t>p= ns</a:t>
            </a:r>
            <a:endParaRPr lang="es-ES" altLang="es-ES" sz="1600" b="0" dirty="0"/>
          </a:p>
        </p:txBody>
      </p:sp>
      <p:sp>
        <p:nvSpPr>
          <p:cNvPr id="24582" name="1 Rectángulo"/>
          <p:cNvSpPr>
            <a:spLocks noChangeArrowheads="1"/>
          </p:cNvSpPr>
          <p:nvPr/>
        </p:nvSpPr>
        <p:spPr bwMode="auto">
          <a:xfrm>
            <a:off x="3500430" y="2370138"/>
            <a:ext cx="692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 dirty="0">
                <a:latin typeface="Arial" charset="0"/>
                <a:cs typeface="Calibri" pitchFamily="34" charset="0"/>
              </a:rPr>
              <a:t>p= ns</a:t>
            </a:r>
            <a:endParaRPr lang="es-ES" altLang="es-ES" sz="1600" b="0" dirty="0"/>
          </a:p>
        </p:txBody>
      </p:sp>
      <p:sp>
        <p:nvSpPr>
          <p:cNvPr id="24583" name="1 Rectángulo"/>
          <p:cNvSpPr>
            <a:spLocks noChangeArrowheads="1"/>
          </p:cNvSpPr>
          <p:nvPr/>
        </p:nvSpPr>
        <p:spPr bwMode="auto">
          <a:xfrm>
            <a:off x="5072066" y="4019557"/>
            <a:ext cx="6937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 dirty="0">
                <a:latin typeface="Arial" charset="0"/>
                <a:cs typeface="Calibri" pitchFamily="34" charset="0"/>
              </a:rPr>
              <a:t>p= ns</a:t>
            </a:r>
            <a:endParaRPr lang="es-ES" altLang="es-ES" sz="1600" b="0" dirty="0"/>
          </a:p>
        </p:txBody>
      </p:sp>
      <p:sp>
        <p:nvSpPr>
          <p:cNvPr id="24584" name="1 Rectángulo"/>
          <p:cNvSpPr>
            <a:spLocks noChangeArrowheads="1"/>
          </p:cNvSpPr>
          <p:nvPr/>
        </p:nvSpPr>
        <p:spPr bwMode="auto">
          <a:xfrm>
            <a:off x="6572264" y="3875093"/>
            <a:ext cx="692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 dirty="0">
                <a:latin typeface="Arial" charset="0"/>
                <a:cs typeface="Calibri" pitchFamily="34" charset="0"/>
              </a:rPr>
              <a:t>p= ns</a:t>
            </a:r>
            <a:endParaRPr lang="es-ES" altLang="es-ES" sz="1600" b="0" dirty="0"/>
          </a:p>
        </p:txBody>
      </p:sp>
      <p:pic>
        <p:nvPicPr>
          <p:cNvPr id="11" name="Picture 4" descr="H:\TARJETA PERSONAL\LOGO GITMUPRO IAM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2" name="11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2 Imagen" descr="H:\TARJETA PERSONAL\LOGO HEMODINAMIA CENTENARI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1 Gráfico"/>
          <p:cNvGraphicFramePr>
            <a:graphicFrameLocks/>
          </p:cNvGraphicFramePr>
          <p:nvPr/>
        </p:nvGraphicFramePr>
        <p:xfrm>
          <a:off x="1379537" y="1500174"/>
          <a:ext cx="6478611" cy="4586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r:id="rId3" imgW="6096528" imgH="4066384" progId="Excel.Sheet.8">
                  <p:embed/>
                </p:oleObj>
              </mc:Choice>
              <mc:Fallback>
                <p:oleObj r:id="rId3" imgW="6096528" imgH="4066384" progId="Excel.Sheet.8">
                  <p:embed/>
                  <p:pic>
                    <p:nvPicPr>
                      <p:cNvPr id="0" name="1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7" y="1500174"/>
                        <a:ext cx="6478611" cy="45863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sp>
        <p:nvSpPr>
          <p:cNvPr id="25604" name="3 CuadroTexto"/>
          <p:cNvSpPr txBox="1">
            <a:spLocks noChangeArrowheads="1"/>
          </p:cNvSpPr>
          <p:nvPr/>
        </p:nvSpPr>
        <p:spPr bwMode="auto">
          <a:xfrm>
            <a:off x="785787" y="1643050"/>
            <a:ext cx="76438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dirty="0">
                <a:latin typeface="Arial" charset="0"/>
                <a:cs typeface="Arial" charset="0"/>
              </a:rPr>
              <a:t>ANTECEDENTES DE ENFERMEDAD CORONARIA</a:t>
            </a:r>
          </a:p>
        </p:txBody>
      </p:sp>
      <p:sp>
        <p:nvSpPr>
          <p:cNvPr id="25605" name="1 Rectángulo"/>
          <p:cNvSpPr>
            <a:spLocks noChangeArrowheads="1"/>
          </p:cNvSpPr>
          <p:nvPr/>
        </p:nvSpPr>
        <p:spPr bwMode="auto">
          <a:xfrm>
            <a:off x="2235188" y="2805111"/>
            <a:ext cx="6937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 dirty="0">
                <a:latin typeface="Arial" charset="0"/>
                <a:cs typeface="Calibri" pitchFamily="34" charset="0"/>
              </a:rPr>
              <a:t>p= ns</a:t>
            </a:r>
            <a:endParaRPr lang="es-ES" altLang="es-ES" sz="1600" b="0" dirty="0"/>
          </a:p>
        </p:txBody>
      </p:sp>
      <p:sp>
        <p:nvSpPr>
          <p:cNvPr id="25606" name="1 Rectángulo"/>
          <p:cNvSpPr>
            <a:spLocks noChangeArrowheads="1"/>
          </p:cNvSpPr>
          <p:nvPr/>
        </p:nvSpPr>
        <p:spPr bwMode="auto">
          <a:xfrm>
            <a:off x="4311650" y="2827338"/>
            <a:ext cx="692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 dirty="0">
                <a:latin typeface="Arial" charset="0"/>
                <a:cs typeface="Calibri" pitchFamily="34" charset="0"/>
              </a:rPr>
              <a:t>p= ns</a:t>
            </a:r>
            <a:endParaRPr lang="es-ES" altLang="es-ES" sz="1600" b="0" dirty="0"/>
          </a:p>
        </p:txBody>
      </p:sp>
      <p:pic>
        <p:nvPicPr>
          <p:cNvPr id="8" name="Picture 4" descr="H:\TARJETA PERSONAL\LOGO GITMUPRO IAM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9" name="8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1" name="10 Imagen" descr="H:\TARJETA PERSONAL\LOGO HEMODINAMIA CENTENARI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1 Rectángulo"/>
          <p:cNvSpPr>
            <a:spLocks noChangeArrowheads="1"/>
          </p:cNvSpPr>
          <p:nvPr/>
        </p:nvSpPr>
        <p:spPr bwMode="auto">
          <a:xfrm>
            <a:off x="6237304" y="2857496"/>
            <a:ext cx="692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 dirty="0">
                <a:latin typeface="Arial" charset="0"/>
                <a:cs typeface="Calibri" pitchFamily="34" charset="0"/>
              </a:rPr>
              <a:t>p= ns</a:t>
            </a:r>
            <a:endParaRPr lang="es-ES" altLang="es-E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1 Gráfico"/>
          <p:cNvGraphicFramePr>
            <a:graphicFrameLocks/>
          </p:cNvGraphicFramePr>
          <p:nvPr/>
        </p:nvGraphicFramePr>
        <p:xfrm>
          <a:off x="1692275" y="2090738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r:id="rId3" imgW="6096528" imgH="4066384" progId="Excel.Sheet.8">
                  <p:embed/>
                </p:oleObj>
              </mc:Choice>
              <mc:Fallback>
                <p:oleObj r:id="rId3" imgW="6096528" imgH="4066384" progId="Excel.Sheet.8">
                  <p:embed/>
                  <p:pic>
                    <p:nvPicPr>
                      <p:cNvPr id="0" name="1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090738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6629" name="4 CuadroTexto"/>
          <p:cNvSpPr txBox="1">
            <a:spLocks noChangeArrowheads="1"/>
          </p:cNvSpPr>
          <p:nvPr/>
        </p:nvSpPr>
        <p:spPr bwMode="auto">
          <a:xfrm>
            <a:off x="1714480" y="1681451"/>
            <a:ext cx="5759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dirty="0">
                <a:latin typeface="Arial" charset="0"/>
                <a:cs typeface="Arial" charset="0"/>
              </a:rPr>
              <a:t>LOCALIZACIÓN DEL INFARTO</a:t>
            </a:r>
          </a:p>
        </p:txBody>
      </p:sp>
      <p:sp>
        <p:nvSpPr>
          <p:cNvPr id="26630" name="1 Rectángulo"/>
          <p:cNvSpPr>
            <a:spLocks noChangeArrowheads="1"/>
          </p:cNvSpPr>
          <p:nvPr/>
        </p:nvSpPr>
        <p:spPr bwMode="auto">
          <a:xfrm>
            <a:off x="2736842" y="2714620"/>
            <a:ext cx="692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 dirty="0">
                <a:latin typeface="Arial" charset="0"/>
                <a:cs typeface="Calibri" pitchFamily="34" charset="0"/>
              </a:rPr>
              <a:t>p= ns</a:t>
            </a:r>
            <a:endParaRPr lang="es-ES" altLang="es-ES" sz="1600" b="0" dirty="0"/>
          </a:p>
        </p:txBody>
      </p:sp>
      <p:sp>
        <p:nvSpPr>
          <p:cNvPr id="26631" name="1 Rectángulo"/>
          <p:cNvSpPr>
            <a:spLocks noChangeArrowheads="1"/>
          </p:cNvSpPr>
          <p:nvPr/>
        </p:nvSpPr>
        <p:spPr bwMode="auto">
          <a:xfrm>
            <a:off x="5737238" y="2374895"/>
            <a:ext cx="692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 dirty="0">
                <a:latin typeface="Arial" charset="0"/>
                <a:cs typeface="Calibri" pitchFamily="34" charset="0"/>
              </a:rPr>
              <a:t>p= ns</a:t>
            </a:r>
            <a:endParaRPr lang="es-ES" altLang="es-ES" sz="1600" b="0" dirty="0"/>
          </a:p>
        </p:txBody>
      </p:sp>
      <p:pic>
        <p:nvPicPr>
          <p:cNvPr id="9" name="Picture 4" descr="H:\TARJETA PERSONAL\LOGO GITMUPRO IAM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0" name="9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H:\TARJETA PERSONAL\LOGO HEMODINAMIA CENTENARI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1 Gráfico"/>
          <p:cNvGraphicFramePr>
            <a:graphicFrameLocks/>
          </p:cNvGraphicFramePr>
          <p:nvPr/>
        </p:nvGraphicFramePr>
        <p:xfrm>
          <a:off x="1668463" y="257971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r:id="rId3" imgW="6096528" imgH="4066384" progId="Excel.Sheet.8">
                  <p:embed/>
                </p:oleObj>
              </mc:Choice>
              <mc:Fallback>
                <p:oleObj r:id="rId3" imgW="6096528" imgH="4066384" progId="Excel.Sheet.8">
                  <p:embed/>
                  <p:pic>
                    <p:nvPicPr>
                      <p:cNvPr id="0" name="1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257971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7653" name="4 CuadroTexto"/>
          <p:cNvSpPr txBox="1">
            <a:spLocks noChangeArrowheads="1"/>
          </p:cNvSpPr>
          <p:nvPr/>
        </p:nvSpPr>
        <p:spPr bwMode="auto">
          <a:xfrm>
            <a:off x="1643042" y="1571612"/>
            <a:ext cx="5759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dirty="0">
                <a:latin typeface="Arial" charset="0"/>
                <a:cs typeface="Arial" charset="0"/>
              </a:rPr>
              <a:t>KILLIP Y KIMBAL AL INGRESO</a:t>
            </a:r>
          </a:p>
        </p:txBody>
      </p:sp>
      <p:sp>
        <p:nvSpPr>
          <p:cNvPr id="27654" name="1 Rectángulo"/>
          <p:cNvSpPr>
            <a:spLocks noChangeArrowheads="1"/>
          </p:cNvSpPr>
          <p:nvPr/>
        </p:nvSpPr>
        <p:spPr bwMode="auto">
          <a:xfrm>
            <a:off x="5148263" y="4724400"/>
            <a:ext cx="692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>
                <a:latin typeface="Arial" charset="0"/>
                <a:cs typeface="Calibri" pitchFamily="34" charset="0"/>
              </a:rPr>
              <a:t>p= ns</a:t>
            </a:r>
            <a:endParaRPr lang="es-ES" altLang="es-ES" sz="1600" b="0"/>
          </a:p>
        </p:txBody>
      </p:sp>
      <p:sp>
        <p:nvSpPr>
          <p:cNvPr id="27655" name="1 Rectángulo"/>
          <p:cNvSpPr>
            <a:spLocks noChangeArrowheads="1"/>
          </p:cNvSpPr>
          <p:nvPr/>
        </p:nvSpPr>
        <p:spPr bwMode="auto">
          <a:xfrm>
            <a:off x="3708400" y="4314825"/>
            <a:ext cx="692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>
                <a:latin typeface="Arial" charset="0"/>
                <a:cs typeface="Calibri" pitchFamily="34" charset="0"/>
              </a:rPr>
              <a:t>p= ns</a:t>
            </a:r>
            <a:endParaRPr lang="es-ES" altLang="es-ES" sz="1600" b="0"/>
          </a:p>
        </p:txBody>
      </p:sp>
      <p:sp>
        <p:nvSpPr>
          <p:cNvPr id="27656" name="1 Rectángulo"/>
          <p:cNvSpPr>
            <a:spLocks noChangeArrowheads="1"/>
          </p:cNvSpPr>
          <p:nvPr/>
        </p:nvSpPr>
        <p:spPr bwMode="auto">
          <a:xfrm>
            <a:off x="2195513" y="2225675"/>
            <a:ext cx="6937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>
                <a:latin typeface="Arial" charset="0"/>
                <a:cs typeface="Calibri" pitchFamily="34" charset="0"/>
              </a:rPr>
              <a:t>p= ns</a:t>
            </a:r>
            <a:endParaRPr lang="es-ES" altLang="es-ES" sz="1600" b="0"/>
          </a:p>
        </p:txBody>
      </p:sp>
      <p:sp>
        <p:nvSpPr>
          <p:cNvPr id="27657" name="1 Rectángulo"/>
          <p:cNvSpPr>
            <a:spLocks noChangeArrowheads="1"/>
          </p:cNvSpPr>
          <p:nvPr/>
        </p:nvSpPr>
        <p:spPr bwMode="auto">
          <a:xfrm>
            <a:off x="6500813" y="4429132"/>
            <a:ext cx="989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 dirty="0">
                <a:latin typeface="Arial" charset="0"/>
                <a:cs typeface="Calibri" pitchFamily="34" charset="0"/>
              </a:rPr>
              <a:t>p= 0.096</a:t>
            </a:r>
            <a:endParaRPr lang="es-ES" altLang="es-ES" sz="1600" b="0" dirty="0"/>
          </a:p>
        </p:txBody>
      </p:sp>
      <p:pic>
        <p:nvPicPr>
          <p:cNvPr id="11" name="Picture 4" descr="H:\TARJETA PERSONAL\LOGO GITMUPRO IAM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2" name="11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2 Imagen" descr="H:\TARJETA PERSONAL\LOGO HEMODINAMIA CENTENARI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13 Elipse"/>
          <p:cNvSpPr/>
          <p:nvPr/>
        </p:nvSpPr>
        <p:spPr>
          <a:xfrm>
            <a:off x="5929322" y="4071942"/>
            <a:ext cx="2000264" cy="21431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1 Gráfico"/>
          <p:cNvGraphicFramePr>
            <a:graphicFrameLocks/>
          </p:cNvGraphicFramePr>
          <p:nvPr/>
        </p:nvGraphicFramePr>
        <p:xfrm>
          <a:off x="1428750" y="2435225"/>
          <a:ext cx="6140450" cy="396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Worksheet" r:id="rId3" imgW="4457700" imgH="2924085" progId="Excel.Sheet.8">
                  <p:embed/>
                </p:oleObj>
              </mc:Choice>
              <mc:Fallback>
                <p:oleObj name="Worksheet" r:id="rId3" imgW="4457700" imgH="2924085" progId="Excel.Sheet.8">
                  <p:embed/>
                  <p:pic>
                    <p:nvPicPr>
                      <p:cNvPr id="0" name="1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2435225"/>
                        <a:ext cx="6140450" cy="396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357422" y="2466972"/>
            <a:ext cx="4643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 smtClean="0">
                <a:latin typeface="+mn-lt"/>
              </a:rPr>
              <a:t>Enfermedad de </a:t>
            </a:r>
            <a:r>
              <a:rPr lang="es-ES" dirty="0">
                <a:latin typeface="+mn-lt"/>
              </a:rPr>
              <a:t>múltiples vasos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8678" name="7 CuadroTexto"/>
          <p:cNvSpPr txBox="1">
            <a:spLocks noChangeArrowheads="1"/>
          </p:cNvSpPr>
          <p:nvPr/>
        </p:nvSpPr>
        <p:spPr bwMode="auto">
          <a:xfrm>
            <a:off x="1071538" y="1628775"/>
            <a:ext cx="7000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dirty="0">
                <a:latin typeface="Arial" charset="0"/>
                <a:cs typeface="Arial" charset="0"/>
              </a:rPr>
              <a:t>CARACTERÍSTICAS ANGIOGRÁFICAS</a:t>
            </a:r>
          </a:p>
        </p:txBody>
      </p:sp>
      <p:sp>
        <p:nvSpPr>
          <p:cNvPr id="28679" name="1 Rectángulo"/>
          <p:cNvSpPr>
            <a:spLocks noChangeArrowheads="1"/>
          </p:cNvSpPr>
          <p:nvPr/>
        </p:nvSpPr>
        <p:spPr bwMode="auto">
          <a:xfrm>
            <a:off x="3968750" y="3090863"/>
            <a:ext cx="692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>
                <a:latin typeface="Arial" charset="0"/>
                <a:cs typeface="Calibri" pitchFamily="34" charset="0"/>
              </a:rPr>
              <a:t>p= ns</a:t>
            </a:r>
            <a:endParaRPr lang="es-ES" altLang="es-ES" sz="1600" b="0"/>
          </a:p>
        </p:txBody>
      </p:sp>
      <p:pic>
        <p:nvPicPr>
          <p:cNvPr id="12" name="Picture 4" descr="H:\TARJETA PERSONAL\LOGO GITMUPRO IAM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3" name="12 Conector recto"/>
          <p:cNvCxnSpPr/>
          <p:nvPr/>
        </p:nvCxnSpPr>
        <p:spPr>
          <a:xfrm>
            <a:off x="8890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 descr="H:\TARJETA PERSONAL\LOGO HEMODINAMIA CENTENARI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INTRODUCCIÓN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42844" y="1740180"/>
            <a:ext cx="87154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  La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Intervención Coronaria Percutánea Primaria es el tratamiento de elección en los pacientes con Infarto Agudo de Miocardio con Elevación del Segmento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ST 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  El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tiempo de actuación desde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el PCM hasta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la apertura de la arteria es un hecho crucial para determinar la eficacia del sistema de atención. Este intervalo de tiempo, según las guías, </a:t>
            </a: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u="sng" dirty="0" smtClean="0">
                <a:latin typeface="Arial" pitchFamily="34" charset="0"/>
                <a:cs typeface="Arial" pitchFamily="34" charset="0"/>
              </a:rPr>
              <a:t>debe ser, como máximo, menor </a:t>
            </a:r>
            <a:r>
              <a:rPr lang="es-ES" sz="2800" u="sng" dirty="0">
                <a:latin typeface="Arial" pitchFamily="34" charset="0"/>
                <a:cs typeface="Arial" pitchFamily="34" charset="0"/>
              </a:rPr>
              <a:t>a 120 </a:t>
            </a:r>
            <a:r>
              <a:rPr lang="es-ES" sz="2800" u="sng" dirty="0" smtClean="0">
                <a:latin typeface="Arial" pitchFamily="34" charset="0"/>
                <a:cs typeface="Arial" pitchFamily="34" charset="0"/>
              </a:rPr>
              <a:t>min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8" name="7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CuadroTexto"/>
          <p:cNvSpPr txBox="1">
            <a:spLocks noChangeArrowheads="1"/>
          </p:cNvSpPr>
          <p:nvPr/>
        </p:nvSpPr>
        <p:spPr bwMode="auto">
          <a:xfrm>
            <a:off x="1357290" y="3487167"/>
            <a:ext cx="635798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3000" dirty="0">
                <a:latin typeface="Arial" charset="0"/>
                <a:cs typeface="Arial" charset="0"/>
              </a:rPr>
              <a:t>TIEMPOS DE </a:t>
            </a:r>
            <a:r>
              <a:rPr lang="es-ES" altLang="es-ES" sz="3000" dirty="0" smtClean="0">
                <a:latin typeface="Arial" charset="0"/>
                <a:cs typeface="Arial" charset="0"/>
              </a:rPr>
              <a:t>ACTUACIÓN</a:t>
            </a:r>
            <a:endParaRPr lang="es-ES" altLang="es-ES" sz="3000" dirty="0">
              <a:latin typeface="Arial" charset="0"/>
              <a:cs typeface="Arial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6" name="5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428625" y="92867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pic>
        <p:nvPicPr>
          <p:cNvPr id="8" name="7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derecha"/>
          <p:cNvSpPr/>
          <p:nvPr/>
        </p:nvSpPr>
        <p:spPr>
          <a:xfrm>
            <a:off x="1785938" y="5229225"/>
            <a:ext cx="6000750" cy="700088"/>
          </a:xfrm>
          <a:prstGeom prst="rightArrow">
            <a:avLst>
              <a:gd name="adj1" fmla="val 50000"/>
              <a:gd name="adj2" fmla="val 27480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924050" y="2998788"/>
            <a:ext cx="1860550" cy="1223962"/>
          </a:xfrm>
          <a:prstGeom prst="rect">
            <a:avLst/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3929058" y="2998332"/>
            <a:ext cx="3678237" cy="1252537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930650" y="4294188"/>
            <a:ext cx="1085850" cy="920750"/>
          </a:xfrm>
          <a:prstGeom prst="rect">
            <a:avLst/>
          </a:prstGeom>
          <a:solidFill>
            <a:schemeClr val="tx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12 CuadroTexto"/>
          <p:cNvSpPr txBox="1">
            <a:spLocks noChangeArrowheads="1"/>
          </p:cNvSpPr>
          <p:nvPr/>
        </p:nvSpPr>
        <p:spPr bwMode="auto">
          <a:xfrm>
            <a:off x="785786" y="1428736"/>
            <a:ext cx="2071702" cy="70788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000" dirty="0" smtClean="0">
                <a:solidFill>
                  <a:schemeClr val="bg1"/>
                </a:solidFill>
                <a:latin typeface="+mn-lt"/>
              </a:rPr>
              <a:t>INICIO DE SÍNTOMAS</a:t>
            </a:r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3071813" y="1681451"/>
            <a:ext cx="1584325" cy="461665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altLang="es-ES" dirty="0" smtClean="0">
                <a:solidFill>
                  <a:schemeClr val="bg1"/>
                </a:solidFill>
                <a:latin typeface="+mn-lt"/>
              </a:rPr>
              <a:t>PCM</a:t>
            </a:r>
          </a:p>
        </p:txBody>
      </p:sp>
      <p:sp>
        <p:nvSpPr>
          <p:cNvPr id="8" name="16 CuadroTexto"/>
          <p:cNvSpPr txBox="1">
            <a:spLocks noChangeArrowheads="1"/>
          </p:cNvSpPr>
          <p:nvPr/>
        </p:nvSpPr>
        <p:spPr bwMode="auto">
          <a:xfrm>
            <a:off x="1643063" y="3143250"/>
            <a:ext cx="2428875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dirty="0" smtClean="0">
                <a:solidFill>
                  <a:schemeClr val="bg1"/>
                </a:solidFill>
                <a:latin typeface="+mn-lt"/>
              </a:rPr>
              <a:t>TIEMPO </a:t>
            </a:r>
          </a:p>
          <a:p>
            <a:pPr algn="ctr" eaLnBrk="1" hangingPunct="1">
              <a:defRPr/>
            </a:pPr>
            <a:r>
              <a:rPr lang="es-ES" altLang="es-ES" dirty="0" smtClean="0">
                <a:solidFill>
                  <a:schemeClr val="bg1"/>
                </a:solidFill>
                <a:latin typeface="+mn-lt"/>
              </a:rPr>
              <a:t>PACIENTE</a:t>
            </a:r>
          </a:p>
        </p:txBody>
      </p:sp>
      <p:sp>
        <p:nvSpPr>
          <p:cNvPr id="9" name="17 CuadroTexto"/>
          <p:cNvSpPr txBox="1">
            <a:spLocks noChangeArrowheads="1"/>
          </p:cNvSpPr>
          <p:nvPr/>
        </p:nvSpPr>
        <p:spPr bwMode="auto">
          <a:xfrm>
            <a:off x="4286250" y="3143248"/>
            <a:ext cx="2928938" cy="830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dirty="0" smtClean="0">
                <a:solidFill>
                  <a:schemeClr val="bg1"/>
                </a:solidFill>
                <a:latin typeface="+mn-lt"/>
              </a:rPr>
              <a:t>TIEMPO DEL SISTEMA</a:t>
            </a:r>
          </a:p>
        </p:txBody>
      </p:sp>
      <p:sp>
        <p:nvSpPr>
          <p:cNvPr id="10" name="18 CuadroTexto"/>
          <p:cNvSpPr txBox="1">
            <a:spLocks noChangeArrowheads="1"/>
          </p:cNvSpPr>
          <p:nvPr/>
        </p:nvSpPr>
        <p:spPr bwMode="auto">
          <a:xfrm>
            <a:off x="3775075" y="4429125"/>
            <a:ext cx="1439863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Activación</a:t>
            </a:r>
          </a:p>
        </p:txBody>
      </p:sp>
      <p:sp>
        <p:nvSpPr>
          <p:cNvPr id="11" name="21 CuadroTexto"/>
          <p:cNvSpPr txBox="1">
            <a:spLocks noChangeArrowheads="1"/>
          </p:cNvSpPr>
          <p:nvPr/>
        </p:nvSpPr>
        <p:spPr bwMode="auto">
          <a:xfrm>
            <a:off x="2232025" y="5357813"/>
            <a:ext cx="4816475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dirty="0" smtClean="0">
                <a:solidFill>
                  <a:schemeClr val="bg1"/>
                </a:solidFill>
                <a:latin typeface="+mn-lt"/>
              </a:rPr>
              <a:t>TIEMPO DE ISQUEMIA TOTAL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230938" y="4294188"/>
            <a:ext cx="1311275" cy="920750"/>
          </a:xfrm>
          <a:prstGeom prst="rect">
            <a:avLst/>
          </a:prstGeom>
          <a:solidFill>
            <a:schemeClr val="tx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5011738" y="4294188"/>
            <a:ext cx="1228725" cy="920750"/>
          </a:xfrm>
          <a:prstGeom prst="rect">
            <a:avLst/>
          </a:prstGeom>
          <a:solidFill>
            <a:schemeClr val="tx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8 CuadroTexto"/>
          <p:cNvSpPr txBox="1">
            <a:spLocks noChangeArrowheads="1"/>
          </p:cNvSpPr>
          <p:nvPr/>
        </p:nvSpPr>
        <p:spPr bwMode="auto">
          <a:xfrm>
            <a:off x="4940300" y="4405313"/>
            <a:ext cx="1439863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Traslado</a:t>
            </a:r>
          </a:p>
        </p:txBody>
      </p:sp>
      <p:sp>
        <p:nvSpPr>
          <p:cNvPr id="15" name="18 CuadroTexto"/>
          <p:cNvSpPr txBox="1">
            <a:spLocks noChangeArrowheads="1"/>
          </p:cNvSpPr>
          <p:nvPr/>
        </p:nvSpPr>
        <p:spPr bwMode="auto">
          <a:xfrm>
            <a:off x="6156325" y="4405313"/>
            <a:ext cx="1439863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Procedimiento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7553325" y="2143125"/>
            <a:ext cx="161925" cy="307181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8" name="14 CuadroTexto"/>
          <p:cNvSpPr txBox="1">
            <a:spLocks noChangeArrowheads="1"/>
          </p:cNvSpPr>
          <p:nvPr/>
        </p:nvSpPr>
        <p:spPr bwMode="auto">
          <a:xfrm>
            <a:off x="6572264" y="1610013"/>
            <a:ext cx="2214578" cy="46166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dirty="0" smtClean="0">
                <a:solidFill>
                  <a:schemeClr val="bg1"/>
                </a:solidFill>
                <a:latin typeface="+mn-lt"/>
              </a:rPr>
              <a:t>REPERFUSIÓN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766888" y="2214563"/>
            <a:ext cx="161925" cy="30003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3767138" y="2214563"/>
            <a:ext cx="161925" cy="30003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357188" y="6072188"/>
            <a:ext cx="8358187" cy="5540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 de activación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desde el 1º Contacto Médico y el llamado a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Hemodinamia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s-ES" sz="1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de traslado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desde el llamado a Hemodinamia hasta el ingreso del </a:t>
            </a:r>
            <a:r>
              <a:rPr lang="es-E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sala de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Hemodinamia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de Procedimiento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desde la llegada del </a:t>
            </a:r>
            <a:r>
              <a:rPr lang="es-E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sala de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Hemodinamia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hasta el pasaje de la cuerda.  Los tiempos se calcularon en medianas y se compararon mediante la prueba de rangos de Mann-Whitney. </a:t>
            </a:r>
          </a:p>
        </p:txBody>
      </p:sp>
      <p:sp>
        <p:nvSpPr>
          <p:cNvPr id="30744" name="21 CuadroTexto"/>
          <p:cNvSpPr txBox="1">
            <a:spLocks noChangeArrowheads="1"/>
          </p:cNvSpPr>
          <p:nvPr/>
        </p:nvSpPr>
        <p:spPr bwMode="auto">
          <a:xfrm>
            <a:off x="1785918" y="928670"/>
            <a:ext cx="5572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3200" dirty="0">
                <a:latin typeface="Arial" charset="0"/>
                <a:cs typeface="Arial" charset="0"/>
              </a:rPr>
              <a:t>TIEMPOS DE ACTUACIÓN</a:t>
            </a:r>
          </a:p>
        </p:txBody>
      </p:sp>
      <p:pic>
        <p:nvPicPr>
          <p:cNvPr id="24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25" name="24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25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1 Gráfico"/>
          <p:cNvGraphicFramePr>
            <a:graphicFrameLocks/>
          </p:cNvGraphicFramePr>
          <p:nvPr/>
        </p:nvGraphicFramePr>
        <p:xfrm>
          <a:off x="857250" y="1643063"/>
          <a:ext cx="7661275" cy="427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r:id="rId3" imgW="7663336" imgH="4273666" progId="Excel.Sheet.8">
                  <p:embed/>
                </p:oleObj>
              </mc:Choice>
              <mc:Fallback>
                <p:oleObj r:id="rId3" imgW="7663336" imgH="4273666" progId="Excel.Sheet.8">
                  <p:embed/>
                  <p:pic>
                    <p:nvPicPr>
                      <p:cNvPr id="0" name="1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643063"/>
                        <a:ext cx="7661275" cy="427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2 CuadroTexto"/>
          <p:cNvSpPr txBox="1">
            <a:spLocks noChangeArrowheads="1"/>
          </p:cNvSpPr>
          <p:nvPr/>
        </p:nvSpPr>
        <p:spPr bwMode="auto">
          <a:xfrm>
            <a:off x="2627313" y="1285860"/>
            <a:ext cx="403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dirty="0">
                <a:latin typeface="Arial" charset="0"/>
                <a:cs typeface="Arial" charset="0"/>
              </a:rPr>
              <a:t>TIEMPOS DE ACTUACIÓN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1749" name="1 Rectángulo"/>
          <p:cNvSpPr>
            <a:spLocks noChangeArrowheads="1"/>
          </p:cNvSpPr>
          <p:nvPr/>
        </p:nvSpPr>
        <p:spPr bwMode="auto">
          <a:xfrm>
            <a:off x="1935163" y="2420938"/>
            <a:ext cx="565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200" b="0">
                <a:latin typeface="Arial" charset="0"/>
                <a:cs typeface="Calibri" pitchFamily="34" charset="0"/>
              </a:rPr>
              <a:t>p= ns</a:t>
            </a:r>
            <a:endParaRPr lang="es-ES" altLang="es-ES" sz="1200" b="0"/>
          </a:p>
        </p:txBody>
      </p:sp>
      <p:sp>
        <p:nvSpPr>
          <p:cNvPr id="31750" name="1 Rectángulo"/>
          <p:cNvSpPr>
            <a:spLocks noChangeArrowheads="1"/>
          </p:cNvSpPr>
          <p:nvPr/>
        </p:nvSpPr>
        <p:spPr bwMode="auto">
          <a:xfrm>
            <a:off x="7292975" y="4076700"/>
            <a:ext cx="565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200" b="0">
                <a:latin typeface="Arial" charset="0"/>
                <a:cs typeface="Calibri" pitchFamily="34" charset="0"/>
              </a:rPr>
              <a:t>p= ns</a:t>
            </a:r>
            <a:endParaRPr lang="es-ES" altLang="es-ES" sz="1200" b="0"/>
          </a:p>
        </p:txBody>
      </p:sp>
      <p:sp>
        <p:nvSpPr>
          <p:cNvPr id="31751" name="1 Rectángulo"/>
          <p:cNvSpPr>
            <a:spLocks noChangeArrowheads="1"/>
          </p:cNvSpPr>
          <p:nvPr/>
        </p:nvSpPr>
        <p:spPr bwMode="auto">
          <a:xfrm>
            <a:off x="5864225" y="3883025"/>
            <a:ext cx="565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200" b="0">
                <a:latin typeface="Arial" charset="0"/>
                <a:cs typeface="Calibri" pitchFamily="34" charset="0"/>
              </a:rPr>
              <a:t>p= ns</a:t>
            </a:r>
            <a:endParaRPr lang="es-ES" altLang="es-ES" sz="1200" b="0"/>
          </a:p>
        </p:txBody>
      </p:sp>
      <p:sp>
        <p:nvSpPr>
          <p:cNvPr id="31752" name="1 Rectángulo"/>
          <p:cNvSpPr>
            <a:spLocks noChangeArrowheads="1"/>
          </p:cNvSpPr>
          <p:nvPr/>
        </p:nvSpPr>
        <p:spPr bwMode="auto">
          <a:xfrm>
            <a:off x="3643306" y="2428875"/>
            <a:ext cx="7954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200" dirty="0">
                <a:latin typeface="Arial" charset="0"/>
                <a:cs typeface="Calibri" pitchFamily="34" charset="0"/>
              </a:rPr>
              <a:t>p= 0.001</a:t>
            </a:r>
            <a:endParaRPr lang="es-ES" altLang="es-ES" sz="1200" dirty="0"/>
          </a:p>
        </p:txBody>
      </p:sp>
      <p:sp>
        <p:nvSpPr>
          <p:cNvPr id="9" name="8 Rectángulo"/>
          <p:cNvSpPr/>
          <p:nvPr/>
        </p:nvSpPr>
        <p:spPr>
          <a:xfrm>
            <a:off x="1142976" y="5429250"/>
            <a:ext cx="1928825" cy="436563"/>
          </a:xfrm>
          <a:prstGeom prst="rect">
            <a:avLst/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16 CuadroTexto"/>
          <p:cNvSpPr txBox="1">
            <a:spLocks noChangeArrowheads="1"/>
          </p:cNvSpPr>
          <p:nvPr/>
        </p:nvSpPr>
        <p:spPr bwMode="auto">
          <a:xfrm>
            <a:off x="928688" y="5437188"/>
            <a:ext cx="2428875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chemeClr val="bg1"/>
                </a:solidFill>
                <a:latin typeface="+mn-lt"/>
              </a:rPr>
              <a:t>TIEMPO PACIENTE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571875" y="1857375"/>
            <a:ext cx="46038" cy="35004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4143375" y="5357813"/>
            <a:ext cx="1357313" cy="920750"/>
          </a:xfrm>
          <a:prstGeom prst="rect">
            <a:avLst/>
          </a:prstGeom>
          <a:solidFill>
            <a:schemeClr val="tx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8 CuadroTexto"/>
          <p:cNvSpPr txBox="1">
            <a:spLocks noChangeArrowheads="1"/>
          </p:cNvSpPr>
          <p:nvPr/>
        </p:nvSpPr>
        <p:spPr bwMode="auto">
          <a:xfrm>
            <a:off x="4132263" y="5405438"/>
            <a:ext cx="1439862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Activación</a:t>
            </a:r>
          </a:p>
        </p:txBody>
      </p:sp>
      <p:sp>
        <p:nvSpPr>
          <p:cNvPr id="14" name="18 CuadroTexto"/>
          <p:cNvSpPr txBox="1">
            <a:spLocks noChangeArrowheads="1"/>
          </p:cNvSpPr>
          <p:nvPr/>
        </p:nvSpPr>
        <p:spPr bwMode="auto">
          <a:xfrm>
            <a:off x="5489575" y="5405438"/>
            <a:ext cx="143986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400" i="1" dirty="0" smtClean="0">
                <a:solidFill>
                  <a:schemeClr val="bg1"/>
                </a:solidFill>
                <a:latin typeface="+mn-lt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400" i="1" dirty="0" smtClean="0">
                <a:solidFill>
                  <a:schemeClr val="bg1"/>
                </a:solidFill>
                <a:latin typeface="+mn-lt"/>
              </a:rPr>
              <a:t>Traslado</a:t>
            </a:r>
          </a:p>
        </p:txBody>
      </p:sp>
      <p:sp>
        <p:nvSpPr>
          <p:cNvPr id="16" name="16 CuadroTexto"/>
          <p:cNvSpPr txBox="1">
            <a:spLocks noChangeArrowheads="1"/>
          </p:cNvSpPr>
          <p:nvPr/>
        </p:nvSpPr>
        <p:spPr bwMode="auto">
          <a:xfrm>
            <a:off x="5000625" y="5929313"/>
            <a:ext cx="2428875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400" dirty="0" smtClean="0">
                <a:solidFill>
                  <a:schemeClr val="bg1"/>
                </a:solidFill>
                <a:latin typeface="+mn-lt"/>
              </a:rPr>
              <a:t>TIEMPO DEL SISTEMA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357313" y="6286500"/>
            <a:ext cx="6929437" cy="42862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2928938" y="6286520"/>
            <a:ext cx="435768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bg1"/>
                </a:solidFill>
                <a:latin typeface="+mn-lt"/>
              </a:rPr>
              <a:t>TIEMPO DE ISQUEMIA TOTAL</a:t>
            </a:r>
          </a:p>
        </p:txBody>
      </p:sp>
      <p:sp>
        <p:nvSpPr>
          <p:cNvPr id="19" name="18 Flecha abajo"/>
          <p:cNvSpPr/>
          <p:nvPr/>
        </p:nvSpPr>
        <p:spPr>
          <a:xfrm>
            <a:off x="5000628" y="1857364"/>
            <a:ext cx="285750" cy="107156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 Rectángulo"/>
          <p:cNvSpPr>
            <a:spLocks noChangeArrowheads="1"/>
          </p:cNvSpPr>
          <p:nvPr/>
        </p:nvSpPr>
        <p:spPr bwMode="auto">
          <a:xfrm>
            <a:off x="5357818" y="1857365"/>
            <a:ext cx="1500198" cy="1015663"/>
          </a:xfrm>
          <a:prstGeom prst="rect">
            <a:avLst/>
          </a:prstGeom>
          <a:gradFill rotWithShape="1">
            <a:gsLst>
              <a:gs pos="0">
                <a:srgbClr val="A00000"/>
              </a:gs>
              <a:gs pos="50000">
                <a:srgbClr val="E60000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altLang="es-ES" sz="2000" dirty="0">
                <a:latin typeface="Arial" charset="0"/>
                <a:cs typeface="Calibri" pitchFamily="34" charset="0"/>
              </a:rPr>
              <a:t>Reducción  </a:t>
            </a:r>
          </a:p>
          <a:p>
            <a:r>
              <a:rPr lang="es-AR" altLang="es-ES" sz="2000" dirty="0">
                <a:latin typeface="Arial" charset="0"/>
                <a:cs typeface="Calibri" pitchFamily="34" charset="0"/>
              </a:rPr>
              <a:t>   56 min.</a:t>
            </a:r>
          </a:p>
          <a:p>
            <a:r>
              <a:rPr lang="es-AR" altLang="es-ES" sz="2000" dirty="0">
                <a:latin typeface="Arial" charset="0"/>
                <a:cs typeface="Calibri" pitchFamily="34" charset="0"/>
              </a:rPr>
              <a:t>   (32,9</a:t>
            </a:r>
            <a:r>
              <a:rPr lang="es-AR" altLang="es-ES" sz="2000" dirty="0" smtClean="0">
                <a:latin typeface="Arial" charset="0"/>
                <a:cs typeface="Calibri" pitchFamily="34" charset="0"/>
              </a:rPr>
              <a:t>%)</a:t>
            </a:r>
            <a:endParaRPr lang="es-ES" altLang="es-ES" sz="2000" dirty="0"/>
          </a:p>
        </p:txBody>
      </p:sp>
      <p:pic>
        <p:nvPicPr>
          <p:cNvPr id="22" name="Picture 4" descr="H:\TARJETA PERSONAL\LOGO GITMUPRO IAM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23" name="22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1 Título"/>
          <p:cNvSpPr txBox="1">
            <a:spLocks/>
          </p:cNvSpPr>
          <p:nvPr/>
        </p:nvSpPr>
        <p:spPr>
          <a:xfrm>
            <a:off x="428625" y="857232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5500688" y="5357813"/>
            <a:ext cx="1357312" cy="920750"/>
          </a:xfrm>
          <a:prstGeom prst="rect">
            <a:avLst/>
          </a:prstGeom>
          <a:solidFill>
            <a:schemeClr val="tx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4143375" y="5929313"/>
            <a:ext cx="4143375" cy="357187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7" name="16 CuadroTexto"/>
          <p:cNvSpPr txBox="1">
            <a:spLocks noChangeArrowheads="1"/>
          </p:cNvSpPr>
          <p:nvPr/>
        </p:nvSpPr>
        <p:spPr bwMode="auto">
          <a:xfrm>
            <a:off x="5153025" y="5949950"/>
            <a:ext cx="242887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800" dirty="0" smtClean="0">
                <a:solidFill>
                  <a:schemeClr val="bg1"/>
                </a:solidFill>
                <a:latin typeface="+mn-lt"/>
              </a:rPr>
              <a:t>TIEMPO DEL SISTEMA</a:t>
            </a:r>
          </a:p>
        </p:txBody>
      </p:sp>
      <p:sp>
        <p:nvSpPr>
          <p:cNvPr id="38" name="18 CuadroTexto"/>
          <p:cNvSpPr txBox="1">
            <a:spLocks noChangeArrowheads="1"/>
          </p:cNvSpPr>
          <p:nvPr/>
        </p:nvSpPr>
        <p:spPr bwMode="auto">
          <a:xfrm>
            <a:off x="5435600" y="5373688"/>
            <a:ext cx="1439863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Traslado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6858000" y="5357813"/>
            <a:ext cx="1428750" cy="571500"/>
          </a:xfrm>
          <a:prstGeom prst="rect">
            <a:avLst/>
          </a:prstGeom>
          <a:solidFill>
            <a:schemeClr val="tx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0" name="18 CuadroTexto"/>
          <p:cNvSpPr txBox="1">
            <a:spLocks noChangeArrowheads="1"/>
          </p:cNvSpPr>
          <p:nvPr/>
        </p:nvSpPr>
        <p:spPr bwMode="auto">
          <a:xfrm>
            <a:off x="6846888" y="5405438"/>
            <a:ext cx="1439862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Procedimiento</a:t>
            </a:r>
          </a:p>
        </p:txBody>
      </p:sp>
      <p:pic>
        <p:nvPicPr>
          <p:cNvPr id="30" name="29 Imagen" descr="H:\TARJETA PERSONAL\LOGO HEMODINAMIA CENTENARI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1 Gráfico"/>
          <p:cNvGraphicFramePr>
            <a:graphicFrameLocks/>
          </p:cNvGraphicFramePr>
          <p:nvPr/>
        </p:nvGraphicFramePr>
        <p:xfrm>
          <a:off x="712788" y="1649413"/>
          <a:ext cx="7661275" cy="427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r:id="rId3" imgW="7663336" imgH="4273666" progId="Excel.Sheet.8">
                  <p:embed/>
                </p:oleObj>
              </mc:Choice>
              <mc:Fallback>
                <p:oleObj r:id="rId3" imgW="7663336" imgH="4273666" progId="Excel.Sheet.8">
                  <p:embed/>
                  <p:pic>
                    <p:nvPicPr>
                      <p:cNvPr id="0" name="1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1649413"/>
                        <a:ext cx="7661275" cy="427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sp>
        <p:nvSpPr>
          <p:cNvPr id="32772" name="3 CuadroTexto"/>
          <p:cNvSpPr txBox="1">
            <a:spLocks noChangeArrowheads="1"/>
          </p:cNvSpPr>
          <p:nvPr/>
        </p:nvSpPr>
        <p:spPr bwMode="auto">
          <a:xfrm>
            <a:off x="2627313" y="1382713"/>
            <a:ext cx="403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>
                <a:latin typeface="Arial" charset="0"/>
                <a:cs typeface="Arial" charset="0"/>
              </a:rPr>
              <a:t>TIEMPOS DE ACTUACIÓN</a:t>
            </a:r>
          </a:p>
        </p:txBody>
      </p:sp>
      <p:sp>
        <p:nvSpPr>
          <p:cNvPr id="32773" name="1 Rectángulo"/>
          <p:cNvSpPr>
            <a:spLocks noChangeArrowheads="1"/>
          </p:cNvSpPr>
          <p:nvPr/>
        </p:nvSpPr>
        <p:spPr bwMode="auto">
          <a:xfrm>
            <a:off x="6429375" y="2000250"/>
            <a:ext cx="785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200" b="0">
                <a:latin typeface="Arial" charset="0"/>
                <a:cs typeface="Calibri" pitchFamily="34" charset="0"/>
              </a:rPr>
              <a:t>p= 0.001</a:t>
            </a:r>
            <a:endParaRPr lang="es-ES" altLang="es-ES" sz="1200" b="0"/>
          </a:p>
        </p:txBody>
      </p:sp>
      <p:sp>
        <p:nvSpPr>
          <p:cNvPr id="32774" name="1 Rectángulo"/>
          <p:cNvSpPr>
            <a:spLocks noChangeArrowheads="1"/>
          </p:cNvSpPr>
          <p:nvPr/>
        </p:nvSpPr>
        <p:spPr bwMode="auto">
          <a:xfrm>
            <a:off x="2654300" y="3233738"/>
            <a:ext cx="6937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>
                <a:latin typeface="Arial" charset="0"/>
                <a:cs typeface="Calibri" pitchFamily="34" charset="0"/>
              </a:rPr>
              <a:t>p= ns</a:t>
            </a:r>
            <a:endParaRPr lang="es-ES" altLang="es-ES" sz="1600" b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57313" y="5572125"/>
            <a:ext cx="3429000" cy="357188"/>
          </a:xfrm>
          <a:prstGeom prst="rect">
            <a:avLst/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16 CuadroTexto"/>
          <p:cNvSpPr txBox="1">
            <a:spLocks noChangeArrowheads="1"/>
          </p:cNvSpPr>
          <p:nvPr/>
        </p:nvSpPr>
        <p:spPr bwMode="auto">
          <a:xfrm>
            <a:off x="1857375" y="5572125"/>
            <a:ext cx="242887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800" dirty="0" smtClean="0">
                <a:solidFill>
                  <a:schemeClr val="bg1"/>
                </a:solidFill>
                <a:latin typeface="+mn-lt"/>
              </a:rPr>
              <a:t>TIEMPO PACIENTE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786313" y="5572125"/>
            <a:ext cx="3500437" cy="35718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6 CuadroTexto"/>
          <p:cNvSpPr txBox="1">
            <a:spLocks noChangeArrowheads="1"/>
          </p:cNvSpPr>
          <p:nvPr/>
        </p:nvSpPr>
        <p:spPr bwMode="auto">
          <a:xfrm>
            <a:off x="5357813" y="5572125"/>
            <a:ext cx="242887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800" dirty="0" smtClean="0">
                <a:solidFill>
                  <a:schemeClr val="bg1"/>
                </a:solidFill>
                <a:latin typeface="+mn-lt"/>
              </a:rPr>
              <a:t>TIEMPO DEL SISTEMA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357313" y="5929313"/>
            <a:ext cx="6929437" cy="42862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2928938" y="5929313"/>
            <a:ext cx="46434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chemeClr val="bg1"/>
                </a:solidFill>
                <a:latin typeface="+mn-lt"/>
              </a:rPr>
              <a:t>TIEMPO DE ISQUEMIA TOTAL</a:t>
            </a:r>
          </a:p>
        </p:txBody>
      </p:sp>
      <p:sp>
        <p:nvSpPr>
          <p:cNvPr id="14" name="13 Flecha abajo"/>
          <p:cNvSpPr/>
          <p:nvPr/>
        </p:nvSpPr>
        <p:spPr>
          <a:xfrm>
            <a:off x="7072330" y="2285992"/>
            <a:ext cx="285750" cy="8572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 Rectángulo"/>
          <p:cNvSpPr>
            <a:spLocks noChangeArrowheads="1"/>
          </p:cNvSpPr>
          <p:nvPr/>
        </p:nvSpPr>
        <p:spPr bwMode="auto">
          <a:xfrm>
            <a:off x="7429520" y="2071678"/>
            <a:ext cx="1638590" cy="1015663"/>
          </a:xfrm>
          <a:prstGeom prst="rect">
            <a:avLst/>
          </a:prstGeom>
          <a:gradFill rotWithShape="1">
            <a:gsLst>
              <a:gs pos="0">
                <a:srgbClr val="A00000"/>
              </a:gs>
              <a:gs pos="50000">
                <a:srgbClr val="E60000"/>
              </a:gs>
              <a:gs pos="100000">
                <a:srgbClr val="FF0000"/>
              </a:gs>
            </a:gsLst>
            <a:lin ang="81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2000" dirty="0">
                <a:latin typeface="Arial" charset="0"/>
                <a:cs typeface="Calibri" pitchFamily="34" charset="0"/>
              </a:rPr>
              <a:t>Reducción  </a:t>
            </a:r>
          </a:p>
          <a:p>
            <a:r>
              <a:rPr lang="es-AR" altLang="es-ES" sz="2000" dirty="0">
                <a:latin typeface="Arial" charset="0"/>
                <a:cs typeface="Calibri" pitchFamily="34" charset="0"/>
              </a:rPr>
              <a:t>   69 min.</a:t>
            </a:r>
          </a:p>
          <a:p>
            <a:r>
              <a:rPr lang="es-AR" altLang="es-ES" sz="2000" dirty="0">
                <a:latin typeface="Arial" charset="0"/>
                <a:cs typeface="Calibri" pitchFamily="34" charset="0"/>
              </a:rPr>
              <a:t>   (28,2</a:t>
            </a:r>
            <a:r>
              <a:rPr lang="es-AR" altLang="es-ES" sz="2000" dirty="0" smtClean="0">
                <a:latin typeface="Arial" charset="0"/>
                <a:cs typeface="Calibri" pitchFamily="34" charset="0"/>
              </a:rPr>
              <a:t>%)</a:t>
            </a:r>
            <a:endParaRPr lang="es-ES" altLang="es-ES" sz="2000" dirty="0"/>
          </a:p>
        </p:txBody>
      </p:sp>
      <p:pic>
        <p:nvPicPr>
          <p:cNvPr id="17" name="Picture 4" descr="H:\TARJETA PERSONAL\LOGO GITMUPRO IAM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8" name="17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4786313" y="1928813"/>
            <a:ext cx="46037" cy="350043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0" name="19 Imagen" descr="H:\TARJETA PERSONAL\LOGO HEMODINAMIA CENTENARI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1 Gráfico"/>
          <p:cNvGraphicFramePr>
            <a:graphicFrameLocks/>
          </p:cNvGraphicFramePr>
          <p:nvPr/>
        </p:nvGraphicFramePr>
        <p:xfrm>
          <a:off x="1568450" y="2082800"/>
          <a:ext cx="6223000" cy="370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r:id="rId3" imgW="6224555" imgH="3700593" progId="Excel.Sheet.8">
                  <p:embed/>
                </p:oleObj>
              </mc:Choice>
              <mc:Fallback>
                <p:oleObj r:id="rId3" imgW="6224555" imgH="3700593" progId="Excel.Sheet.8">
                  <p:embed/>
                  <p:pic>
                    <p:nvPicPr>
                      <p:cNvPr id="0" name="1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2082800"/>
                        <a:ext cx="6223000" cy="3700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sp>
        <p:nvSpPr>
          <p:cNvPr id="33796" name="3 CuadroTexto"/>
          <p:cNvSpPr txBox="1">
            <a:spLocks noChangeArrowheads="1"/>
          </p:cNvSpPr>
          <p:nvPr/>
        </p:nvSpPr>
        <p:spPr bwMode="auto">
          <a:xfrm>
            <a:off x="2071670" y="1382713"/>
            <a:ext cx="4929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dirty="0">
                <a:latin typeface="Arial" charset="0"/>
                <a:cs typeface="Arial" charset="0"/>
              </a:rPr>
              <a:t>TIEMPOS DE </a:t>
            </a:r>
            <a:r>
              <a:rPr lang="es-ES" altLang="es-ES" dirty="0" smtClean="0">
                <a:latin typeface="Arial" charset="0"/>
                <a:cs typeface="Arial" charset="0"/>
              </a:rPr>
              <a:t>ISQUEMIA TOTAL</a:t>
            </a:r>
            <a:endParaRPr lang="es-ES" altLang="es-ES" dirty="0">
              <a:latin typeface="Arial" charset="0"/>
              <a:cs typeface="Arial" charset="0"/>
            </a:endParaRPr>
          </a:p>
        </p:txBody>
      </p:sp>
      <p:sp>
        <p:nvSpPr>
          <p:cNvPr id="33797" name="1 Rectángulo"/>
          <p:cNvSpPr>
            <a:spLocks noChangeArrowheads="1"/>
          </p:cNvSpPr>
          <p:nvPr/>
        </p:nvSpPr>
        <p:spPr bwMode="auto">
          <a:xfrm>
            <a:off x="4500563" y="2017713"/>
            <a:ext cx="785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200" b="0">
                <a:latin typeface="Arial" charset="0"/>
                <a:cs typeface="Calibri" pitchFamily="34" charset="0"/>
              </a:rPr>
              <a:t>p= 0.001</a:t>
            </a:r>
            <a:endParaRPr lang="es-ES" altLang="es-ES" sz="1200" b="0"/>
          </a:p>
        </p:txBody>
      </p:sp>
      <p:sp>
        <p:nvSpPr>
          <p:cNvPr id="6" name="5 Rectángulo"/>
          <p:cNvSpPr/>
          <p:nvPr/>
        </p:nvSpPr>
        <p:spPr>
          <a:xfrm>
            <a:off x="2214563" y="5429250"/>
            <a:ext cx="5500687" cy="42862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857500" y="5429250"/>
            <a:ext cx="4857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bg1"/>
                </a:solidFill>
                <a:latin typeface="+mn-lt"/>
              </a:rPr>
              <a:t>TIEMPO DE ISQUEMIA TOTAL</a:t>
            </a:r>
          </a:p>
        </p:txBody>
      </p:sp>
      <p:sp>
        <p:nvSpPr>
          <p:cNvPr id="8" name="7 Flecha abajo"/>
          <p:cNvSpPr/>
          <p:nvPr/>
        </p:nvSpPr>
        <p:spPr>
          <a:xfrm>
            <a:off x="6500825" y="2143116"/>
            <a:ext cx="285753" cy="107157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357188" y="6072188"/>
            <a:ext cx="8358187" cy="5842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dirty="0" smtClean="0">
                <a:solidFill>
                  <a:schemeClr val="bg1"/>
                </a:solidFill>
                <a:latin typeface="+mn-lt"/>
              </a:rPr>
              <a:t>Se constató </a:t>
            </a:r>
            <a:r>
              <a:rPr lang="es-ES" sz="1600" dirty="0">
                <a:solidFill>
                  <a:schemeClr val="bg1"/>
                </a:solidFill>
                <a:latin typeface="+mn-lt"/>
              </a:rPr>
              <a:t>una disminución significativa en el  Tiempo de Isquemia Total de </a:t>
            </a:r>
            <a:endParaRPr lang="es-ES" sz="1600" dirty="0" smtClean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es-ES" sz="1600" dirty="0" smtClean="0">
                <a:solidFill>
                  <a:schemeClr val="bg1"/>
                </a:solidFill>
                <a:latin typeface="+mn-lt"/>
              </a:rPr>
              <a:t>89 </a:t>
            </a:r>
            <a:r>
              <a:rPr lang="es-ES" sz="1600" dirty="0">
                <a:solidFill>
                  <a:schemeClr val="bg1"/>
                </a:solidFill>
                <a:latin typeface="+mn-lt"/>
              </a:rPr>
              <a:t>min de mediana.  Reducción del  24,7%</a:t>
            </a:r>
          </a:p>
        </p:txBody>
      </p:sp>
      <p:sp>
        <p:nvSpPr>
          <p:cNvPr id="10" name="1 Rectángulo"/>
          <p:cNvSpPr>
            <a:spLocks noChangeArrowheads="1"/>
          </p:cNvSpPr>
          <p:nvPr/>
        </p:nvSpPr>
        <p:spPr bwMode="auto">
          <a:xfrm>
            <a:off x="6946902" y="2143116"/>
            <a:ext cx="1839940" cy="101566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AR" altLang="es-ES" sz="2000" dirty="0" smtClean="0">
                <a:latin typeface="Arial" charset="0"/>
                <a:cs typeface="Calibri" pitchFamily="34" charset="0"/>
              </a:rPr>
              <a:t>Reducción  </a:t>
            </a:r>
          </a:p>
          <a:p>
            <a:pPr algn="ctr" eaLnBrk="1" hangingPunct="1">
              <a:defRPr/>
            </a:pPr>
            <a:r>
              <a:rPr lang="es-AR" altLang="es-ES" sz="2000" dirty="0" smtClean="0">
                <a:latin typeface="Arial" charset="0"/>
                <a:cs typeface="Calibri" pitchFamily="34" charset="0"/>
              </a:rPr>
              <a:t> 89 min</a:t>
            </a:r>
          </a:p>
          <a:p>
            <a:pPr algn="ctr" eaLnBrk="1" hangingPunct="1">
              <a:defRPr/>
            </a:pPr>
            <a:r>
              <a:rPr lang="es-AR" altLang="es-ES" sz="2000" dirty="0" smtClean="0">
                <a:latin typeface="Arial" charset="0"/>
                <a:cs typeface="Calibri" pitchFamily="34" charset="0"/>
              </a:rPr>
              <a:t>(24,7%)</a:t>
            </a:r>
            <a:endParaRPr lang="es-ES" altLang="es-ES" sz="2000" dirty="0" smtClean="0"/>
          </a:p>
        </p:txBody>
      </p:sp>
      <p:pic>
        <p:nvPicPr>
          <p:cNvPr id="12" name="Picture 4" descr="H:\TARJETA PERSONAL\LOGO GITMUPRO IAM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3" name="12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5" name="14 Imagen" descr="H:\TARJETA PERSONAL\LOGO HEMODINAMIA CENTENARI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sp>
        <p:nvSpPr>
          <p:cNvPr id="34819" name="2 CuadroTexto"/>
          <p:cNvSpPr txBox="1">
            <a:spLocks noChangeArrowheads="1"/>
          </p:cNvSpPr>
          <p:nvPr/>
        </p:nvSpPr>
        <p:spPr bwMode="auto">
          <a:xfrm>
            <a:off x="785786" y="1598605"/>
            <a:ext cx="7715304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dirty="0">
                <a:latin typeface="Arial" charset="0"/>
                <a:cs typeface="Arial" charset="0"/>
              </a:rPr>
              <a:t>% de pacientes con </a:t>
            </a:r>
          </a:p>
          <a:p>
            <a:pPr algn="ctr"/>
            <a:r>
              <a:rPr lang="es-ES" altLang="es-ES" dirty="0">
                <a:latin typeface="Arial" charset="0"/>
                <a:cs typeface="Arial" charset="0"/>
              </a:rPr>
              <a:t>t</a:t>
            </a:r>
            <a:r>
              <a:rPr lang="es-ES" altLang="es-ES" dirty="0" smtClean="0">
                <a:latin typeface="Arial" charset="0"/>
                <a:cs typeface="Arial" charset="0"/>
              </a:rPr>
              <a:t>iempo menor </a:t>
            </a:r>
            <a:r>
              <a:rPr lang="es-ES" altLang="es-ES" dirty="0">
                <a:latin typeface="Arial" charset="0"/>
                <a:cs typeface="Arial" charset="0"/>
              </a:rPr>
              <a:t>a </a:t>
            </a:r>
            <a:r>
              <a:rPr lang="es-ES" altLang="es-ES" dirty="0" smtClean="0">
                <a:latin typeface="Arial" charset="0"/>
                <a:cs typeface="Arial" charset="0"/>
              </a:rPr>
              <a:t>120 </a:t>
            </a:r>
            <a:r>
              <a:rPr lang="es-ES" altLang="es-ES" dirty="0">
                <a:latin typeface="Arial" charset="0"/>
                <a:cs typeface="Arial" charset="0"/>
              </a:rPr>
              <a:t>min.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13" name="1 Gráfico"/>
          <p:cNvGraphicFramePr>
            <a:graphicFrameLocks/>
          </p:cNvGraphicFramePr>
          <p:nvPr/>
        </p:nvGraphicFramePr>
        <p:xfrm>
          <a:off x="1563710" y="2586058"/>
          <a:ext cx="6223000" cy="37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3059113" y="6000770"/>
            <a:ext cx="3500437" cy="35718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16 CuadroTexto"/>
          <p:cNvSpPr txBox="1">
            <a:spLocks noChangeArrowheads="1"/>
          </p:cNvSpPr>
          <p:nvPr/>
        </p:nvSpPr>
        <p:spPr bwMode="auto">
          <a:xfrm>
            <a:off x="3286125" y="5957908"/>
            <a:ext cx="3000375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000" dirty="0" smtClean="0">
                <a:solidFill>
                  <a:schemeClr val="bg1"/>
                </a:solidFill>
                <a:latin typeface="+mn-lt"/>
              </a:rPr>
              <a:t>TIEMPO DEL SISTEMA</a:t>
            </a:r>
          </a:p>
        </p:txBody>
      </p:sp>
      <p:pic>
        <p:nvPicPr>
          <p:cNvPr id="9" name="Picture 4" descr="H:\TARJETA PERSONAL\LOGO GITMUPRO IAM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0" name="9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6" name="1 Rectángulo"/>
          <p:cNvSpPr>
            <a:spLocks noChangeArrowheads="1"/>
          </p:cNvSpPr>
          <p:nvPr/>
        </p:nvSpPr>
        <p:spPr bwMode="auto">
          <a:xfrm>
            <a:off x="3357554" y="2714620"/>
            <a:ext cx="1407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dirty="0">
                <a:latin typeface="Arial" charset="0"/>
                <a:cs typeface="Calibri" pitchFamily="34" charset="0"/>
              </a:rPr>
              <a:t>p= 0.014</a:t>
            </a:r>
            <a:endParaRPr lang="es-ES" altLang="es-ES" dirty="0"/>
          </a:p>
        </p:txBody>
      </p:sp>
      <p:pic>
        <p:nvPicPr>
          <p:cNvPr id="12" name="11 Imagen" descr="H:\TARJETA PERSONAL\LOGO HEMODINAMIA CENTENARI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14 CuadroTexto"/>
          <p:cNvSpPr txBox="1"/>
          <p:nvPr/>
        </p:nvSpPr>
        <p:spPr>
          <a:xfrm>
            <a:off x="6786578" y="1357298"/>
            <a:ext cx="100013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56 %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786578" y="192880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2016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1 Gráfico"/>
          <p:cNvGraphicFramePr>
            <a:graphicFrameLocks/>
          </p:cNvGraphicFramePr>
          <p:nvPr/>
        </p:nvGraphicFramePr>
        <p:xfrm>
          <a:off x="106363" y="2454275"/>
          <a:ext cx="4537075" cy="311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Gráfico" r:id="rId3" imgW="4541914" imgH="3121423" progId="Excel.Sheet.8">
                  <p:embed/>
                </p:oleObj>
              </mc:Choice>
              <mc:Fallback>
                <p:oleObj name="Gráfico" r:id="rId3" imgW="4541914" imgH="3121423" progId="Excel.Sheet.8">
                  <p:embed/>
                  <p:pic>
                    <p:nvPicPr>
                      <p:cNvPr id="0" name="1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2454275"/>
                        <a:ext cx="4537075" cy="311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sp>
        <p:nvSpPr>
          <p:cNvPr id="35844" name="3 CuadroTexto"/>
          <p:cNvSpPr txBox="1">
            <a:spLocks noChangeArrowheads="1"/>
          </p:cNvSpPr>
          <p:nvPr/>
        </p:nvSpPr>
        <p:spPr bwMode="auto">
          <a:xfrm>
            <a:off x="1331913" y="1628775"/>
            <a:ext cx="6192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>
                <a:latin typeface="Arial" charset="0"/>
                <a:cs typeface="Arial" charset="0"/>
              </a:rPr>
              <a:t>MORTALIDAD INTRAHOSPITALARIA</a:t>
            </a:r>
          </a:p>
        </p:txBody>
      </p:sp>
      <p:graphicFrame>
        <p:nvGraphicFramePr>
          <p:cNvPr id="35845" name="4 Gráfico"/>
          <p:cNvGraphicFramePr>
            <a:graphicFrameLocks/>
          </p:cNvGraphicFramePr>
          <p:nvPr/>
        </p:nvGraphicFramePr>
        <p:xfrm>
          <a:off x="4387850" y="2435225"/>
          <a:ext cx="4421188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r:id="rId5" imgW="4426080" imgH="3194581" progId="Excel.Sheet.8">
                  <p:embed/>
                </p:oleObj>
              </mc:Choice>
              <mc:Fallback>
                <p:oleObj r:id="rId5" imgW="4426080" imgH="3194581" progId="Excel.Sheet.8">
                  <p:embed/>
                  <p:pic>
                    <p:nvPicPr>
                      <p:cNvPr id="0" name="4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2435225"/>
                        <a:ext cx="4421188" cy="319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5 Conector recto"/>
          <p:cNvCxnSpPr/>
          <p:nvPr/>
        </p:nvCxnSpPr>
        <p:spPr>
          <a:xfrm>
            <a:off x="4500563" y="2349500"/>
            <a:ext cx="0" cy="3743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072066" y="2500306"/>
            <a:ext cx="3279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dirty="0">
                <a:latin typeface="+mn-lt"/>
              </a:rPr>
              <a:t>Mortalidad sin </a:t>
            </a:r>
            <a:r>
              <a:rPr lang="es-ES" sz="2800" dirty="0" smtClean="0">
                <a:latin typeface="+mn-lt"/>
              </a:rPr>
              <a:t>KK D</a:t>
            </a:r>
            <a:endParaRPr lang="es-ES" sz="2800" dirty="0"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1472" y="2500306"/>
            <a:ext cx="34559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>
                <a:latin typeface="+mn-lt"/>
              </a:rPr>
              <a:t>Mortalidad global 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5850" name="1 Rectángulo"/>
          <p:cNvSpPr>
            <a:spLocks noChangeArrowheads="1"/>
          </p:cNvSpPr>
          <p:nvPr/>
        </p:nvSpPr>
        <p:spPr bwMode="auto">
          <a:xfrm>
            <a:off x="1892300" y="3844925"/>
            <a:ext cx="6937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>
                <a:latin typeface="Arial" charset="0"/>
                <a:cs typeface="Calibri" pitchFamily="34" charset="0"/>
              </a:rPr>
              <a:t>p= ns</a:t>
            </a:r>
            <a:endParaRPr lang="es-ES" altLang="es-ES" sz="1600" b="0"/>
          </a:p>
        </p:txBody>
      </p:sp>
      <p:sp>
        <p:nvSpPr>
          <p:cNvPr id="35851" name="1 Rectángulo"/>
          <p:cNvSpPr>
            <a:spLocks noChangeArrowheads="1"/>
          </p:cNvSpPr>
          <p:nvPr/>
        </p:nvSpPr>
        <p:spPr bwMode="auto">
          <a:xfrm>
            <a:off x="6227763" y="3860800"/>
            <a:ext cx="6937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>
                <a:latin typeface="Arial" charset="0"/>
                <a:cs typeface="Calibri" pitchFamily="34" charset="0"/>
              </a:rPr>
              <a:t>p= ns</a:t>
            </a:r>
            <a:endParaRPr lang="es-ES" altLang="es-ES" sz="1600" b="0"/>
          </a:p>
        </p:txBody>
      </p:sp>
      <p:pic>
        <p:nvPicPr>
          <p:cNvPr id="13" name="Picture 4" descr="H:\TARJETA PERSONAL\LOGO GITMUPRO IAM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4" name="13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4 Imagen" descr="H:\TARJETA PERSONAL\LOGO HEMODINAMIA CENTENARIO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63563" y="1714488"/>
            <a:ext cx="7920037" cy="50208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La aplicación de un sistema de atención en red </a:t>
            </a:r>
            <a:r>
              <a:rPr lang="es-ES" u="sng" dirty="0">
                <a:latin typeface="Arial" pitchFamily="34" charset="0"/>
                <a:cs typeface="Arial" pitchFamily="34" charset="0"/>
              </a:rPr>
              <a:t>incrementó </a:t>
            </a:r>
            <a:r>
              <a:rPr lang="es-ES" u="sng" dirty="0" smtClean="0">
                <a:latin typeface="Arial" pitchFamily="34" charset="0"/>
                <a:cs typeface="Arial" pitchFamily="34" charset="0"/>
              </a:rPr>
              <a:t>de manera significativa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s-ES" dirty="0">
                <a:latin typeface="Arial" pitchFamily="34" charset="0"/>
                <a:cs typeface="Arial" pitchFamily="34" charset="0"/>
              </a:rPr>
              <a:t>volumen 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pacientes </a:t>
            </a:r>
            <a:r>
              <a:rPr lang="es-ES" dirty="0">
                <a:latin typeface="Arial" pitchFamily="34" charset="0"/>
                <a:cs typeface="Arial" pitchFamily="34" charset="0"/>
              </a:rPr>
              <a:t>que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accedieron a una ICPP</a:t>
            </a:r>
            <a:r>
              <a:rPr lang="es-ES" dirty="0">
                <a:latin typeface="Arial" pitchFamily="34" charset="0"/>
                <a:cs typeface="Arial" pitchFamily="34" charset="0"/>
              </a:rPr>
              <a:t>, con una </a:t>
            </a:r>
            <a:r>
              <a:rPr lang="es-ES" u="sng" dirty="0">
                <a:latin typeface="Arial" pitchFamily="34" charset="0"/>
                <a:cs typeface="Arial" pitchFamily="34" charset="0"/>
              </a:rPr>
              <a:t>reducción </a:t>
            </a:r>
            <a:r>
              <a:rPr lang="es-ES" u="sng" dirty="0" smtClean="0">
                <a:latin typeface="Arial" pitchFamily="34" charset="0"/>
                <a:cs typeface="Arial" pitchFamily="34" charset="0"/>
              </a:rPr>
              <a:t>significativa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s-ES" dirty="0">
                <a:latin typeface="Arial" pitchFamily="34" charset="0"/>
                <a:cs typeface="Arial" pitchFamily="34" charset="0"/>
              </a:rPr>
              <a:t>los tiempos de actuación.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Se registró un peor perfil clínico en los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pacientes </a:t>
            </a:r>
            <a:r>
              <a:rPr lang="es-ES" dirty="0">
                <a:latin typeface="Arial" pitchFamily="34" charset="0"/>
                <a:cs typeface="Arial" pitchFamily="34" charset="0"/>
              </a:rPr>
              <a:t>de esta etapa;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 pesar de esto, </a:t>
            </a:r>
            <a:r>
              <a:rPr lang="es-ES" u="sng" dirty="0">
                <a:latin typeface="Arial" pitchFamily="34" charset="0"/>
                <a:cs typeface="Arial" pitchFamily="34" charset="0"/>
              </a:rPr>
              <a:t>no se encontraron diferencias significativas en la mortalidad</a:t>
            </a:r>
            <a:r>
              <a:rPr lang="es-ES" dirty="0">
                <a:latin typeface="Arial" pitchFamily="34" charset="0"/>
                <a:cs typeface="Arial" pitchFamily="34" charset="0"/>
              </a:rPr>
              <a:t> del período hospitalario al compararlo con un período previo de atención sin Red Integrada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6" name="5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428625" y="993762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CONCLUSIONES</a:t>
            </a:r>
          </a:p>
        </p:txBody>
      </p:sp>
      <p:pic>
        <p:nvPicPr>
          <p:cNvPr id="8" name="7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6" name="5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428625" y="1000108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AGRADECIMIENTO</a:t>
            </a:r>
          </a:p>
        </p:txBody>
      </p:sp>
      <p:pic>
        <p:nvPicPr>
          <p:cNvPr id="8" name="7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8 Rectángulo"/>
          <p:cNvSpPr/>
          <p:nvPr/>
        </p:nvSpPr>
        <p:spPr>
          <a:xfrm>
            <a:off x="500035" y="1571612"/>
            <a:ext cx="8286807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s-ES" sz="2200" b="1" u="sng" dirty="0" smtClean="0">
                <a:latin typeface="+mn-lt"/>
              </a:rPr>
              <a:t>Hospitales con Unidad Coronaria</a:t>
            </a: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Provincial del Centenario (</a:t>
            </a:r>
            <a:r>
              <a:rPr lang="es-ES" sz="1600" b="1" dirty="0" err="1" smtClean="0">
                <a:latin typeface="+mn-lt"/>
              </a:rPr>
              <a:t>Dres</a:t>
            </a:r>
            <a:r>
              <a:rPr lang="es-ES" sz="1600" b="1" dirty="0" smtClean="0">
                <a:latin typeface="+mn-lt"/>
              </a:rPr>
              <a:t>. O. Pellizzon, G. </a:t>
            </a:r>
            <a:r>
              <a:rPr lang="es-ES" sz="1600" b="1" dirty="0" err="1" smtClean="0">
                <a:latin typeface="+mn-lt"/>
              </a:rPr>
              <a:t>Tissera</a:t>
            </a:r>
            <a:r>
              <a:rPr lang="es-ES" sz="1600" b="1" dirty="0" smtClean="0">
                <a:latin typeface="+mn-lt"/>
              </a:rPr>
              <a:t>, C. Calenta, M. Najenson, L. Arias, L. Mas, B. Manavella)</a:t>
            </a: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de Emergencias Clemente Álvarez (</a:t>
            </a:r>
            <a:r>
              <a:rPr lang="es-ES" sz="1600" b="1" dirty="0" err="1" smtClean="0">
                <a:latin typeface="+mn-lt"/>
              </a:rPr>
              <a:t>Dres</a:t>
            </a:r>
            <a:r>
              <a:rPr lang="es-ES" sz="1600" b="1" dirty="0" smtClean="0">
                <a:latin typeface="+mn-lt"/>
              </a:rPr>
              <a:t>. M. Marino, L. Keller)</a:t>
            </a: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Provincial de Rosario (Dr. G. Beristain)</a:t>
            </a:r>
          </a:p>
          <a:p>
            <a:pPr marL="285750" indent="-285750" algn="just" fontAlgn="auto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s-ES" sz="2200" b="1" u="sng" dirty="0" smtClean="0">
                <a:latin typeface="+mn-lt"/>
              </a:rPr>
              <a:t>Hospitales sin Unidad Coronaria (Guardia Externa)</a:t>
            </a: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Alberdi (Dra. M. </a:t>
            </a:r>
            <a:r>
              <a:rPr lang="es-ES" sz="1600" b="1" dirty="0" err="1" smtClean="0">
                <a:latin typeface="+mn-lt"/>
              </a:rPr>
              <a:t>variego</a:t>
            </a:r>
            <a:r>
              <a:rPr lang="es-ES" sz="1600" b="1" dirty="0" smtClean="0">
                <a:latin typeface="+mn-lt"/>
              </a:rPr>
              <a:t>)</a:t>
            </a: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Carrasco Dra. I. Vargas)</a:t>
            </a: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Roque Sáenz Peña (Dra. L. </a:t>
            </a:r>
            <a:r>
              <a:rPr lang="es-ES" sz="1600" b="1" dirty="0" err="1" smtClean="0">
                <a:latin typeface="+mn-lt"/>
              </a:rPr>
              <a:t>Botta</a:t>
            </a:r>
            <a:r>
              <a:rPr lang="es-ES" sz="1600" b="1" dirty="0" smtClean="0">
                <a:latin typeface="+mn-lt"/>
              </a:rPr>
              <a:t>, G. </a:t>
            </a:r>
            <a:r>
              <a:rPr lang="es-ES" sz="1600" b="1" dirty="0" err="1" smtClean="0">
                <a:latin typeface="+mn-lt"/>
              </a:rPr>
              <a:t>Bongiovanni</a:t>
            </a:r>
            <a:r>
              <a:rPr lang="es-ES" sz="1600" b="1" dirty="0" smtClean="0">
                <a:latin typeface="+mn-lt"/>
              </a:rPr>
              <a:t>)</a:t>
            </a: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Eva Perón (Granadero Baigorria) (Dra. C Mancuso)</a:t>
            </a: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Anselmo Gamen (Villa Gobernador Gálvez)</a:t>
            </a: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dirty="0" smtClean="0">
                <a:latin typeface="+mn-lt"/>
              </a:rPr>
              <a:t>Policlínico San Martín</a:t>
            </a:r>
            <a:endParaRPr lang="es-ES" sz="1600" b="1" dirty="0" smtClean="0">
              <a:latin typeface="+mn-lt"/>
            </a:endParaRPr>
          </a:p>
          <a:p>
            <a:pPr marL="285750" indent="-285750" algn="just" fontAlgn="auto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s-ES" sz="2200" b="1" u="sng" dirty="0" smtClean="0">
                <a:latin typeface="+mn-lt"/>
              </a:rPr>
              <a:t>Sistema Integrado Emergencia Sanitaria (S.I.E.S) </a:t>
            </a:r>
            <a:r>
              <a:rPr lang="es-ES" sz="1800" dirty="0" smtClean="0">
                <a:latin typeface="+mn-lt"/>
              </a:rPr>
              <a:t>(Dr. A. </a:t>
            </a:r>
            <a:r>
              <a:rPr lang="es-ES" sz="1800" dirty="0" err="1" smtClean="0">
                <a:latin typeface="+mn-lt"/>
              </a:rPr>
              <a:t>Pafundi</a:t>
            </a:r>
            <a:r>
              <a:rPr lang="es-ES" sz="1800" dirty="0" smtClean="0">
                <a:latin typeface="+mn-lt"/>
              </a:rPr>
              <a:t>)</a:t>
            </a:r>
          </a:p>
          <a:p>
            <a:pPr marL="285750" indent="-285750" algn="just" fontAlgn="auto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s-ES" sz="2200" u="sng" dirty="0" smtClean="0">
                <a:latin typeface="+mn-lt"/>
              </a:rPr>
              <a:t>Autoridades de Ministerio de Salud de la Provincia de Santa Fe</a:t>
            </a:r>
            <a:endParaRPr lang="es-ES" sz="2200" b="1" u="sng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940967" cy="508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071538" y="188877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latin typeface="Arial" pitchFamily="34" charset="0"/>
                <a:cs typeface="Arial" pitchFamily="34" charset="0"/>
              </a:rPr>
              <a:t>En conclusión, todo depende como se usan los  recursos existentes</a:t>
            </a:r>
            <a:endParaRPr lang="es-A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Rectángulo"/>
          <p:cNvSpPr>
            <a:spLocks noChangeArrowheads="1"/>
          </p:cNvSpPr>
          <p:nvPr/>
        </p:nvSpPr>
        <p:spPr bwMode="auto">
          <a:xfrm>
            <a:off x="214282" y="1571612"/>
            <a:ext cx="8509031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S" altLang="es-ES" sz="2800" dirty="0" smtClean="0">
                <a:latin typeface="Arial" charset="0"/>
                <a:cs typeface="Arial" charset="0"/>
              </a:rPr>
              <a:t>  Determinar </a:t>
            </a:r>
            <a:r>
              <a:rPr lang="es-ES" altLang="es-ES" sz="2800" dirty="0">
                <a:latin typeface="Arial" charset="0"/>
                <a:cs typeface="Arial" charset="0"/>
              </a:rPr>
              <a:t>el impacto de aplicar un sistema </a:t>
            </a:r>
            <a:r>
              <a:rPr lang="es-ES" altLang="es-ES" sz="2800" dirty="0" smtClean="0">
                <a:latin typeface="Arial" charset="0"/>
                <a:cs typeface="Arial" charset="0"/>
              </a:rPr>
              <a:t/>
            </a:r>
            <a:br>
              <a:rPr lang="es-ES" altLang="es-ES" sz="2800" dirty="0" smtClean="0">
                <a:latin typeface="Arial" charset="0"/>
                <a:cs typeface="Arial" charset="0"/>
              </a:rPr>
            </a:br>
            <a:r>
              <a:rPr lang="es-ES" altLang="es-ES" sz="2800" dirty="0" smtClean="0">
                <a:latin typeface="Arial" charset="0"/>
                <a:cs typeface="Arial" charset="0"/>
              </a:rPr>
              <a:t>  en </a:t>
            </a:r>
            <a:r>
              <a:rPr lang="es-ES" altLang="es-ES" sz="2800" dirty="0">
                <a:latin typeface="Arial" charset="0"/>
                <a:cs typeface="Arial" charset="0"/>
              </a:rPr>
              <a:t>Red Integrada </a:t>
            </a:r>
            <a:r>
              <a:rPr lang="es-ES" altLang="es-ES" sz="2800" dirty="0" smtClean="0">
                <a:latin typeface="Arial" charset="0"/>
                <a:cs typeface="Arial" charset="0"/>
              </a:rPr>
              <a:t>entre </a:t>
            </a:r>
            <a:r>
              <a:rPr lang="es-ES" altLang="es-ES" sz="2800" dirty="0">
                <a:latin typeface="Arial" charset="0"/>
                <a:cs typeface="Arial" charset="0"/>
              </a:rPr>
              <a:t>los </a:t>
            </a:r>
            <a:r>
              <a:rPr lang="es-ES" altLang="es-ES" sz="2800" dirty="0" smtClean="0">
                <a:latin typeface="Arial" charset="0"/>
                <a:cs typeface="Arial" charset="0"/>
              </a:rPr>
              <a:t>Hospitales </a:t>
            </a:r>
            <a:br>
              <a:rPr lang="es-ES" altLang="es-ES" sz="2800" dirty="0" smtClean="0">
                <a:latin typeface="Arial" charset="0"/>
                <a:cs typeface="Arial" charset="0"/>
              </a:rPr>
            </a:br>
            <a:r>
              <a:rPr lang="es-ES" altLang="es-ES" sz="2800" dirty="0" smtClean="0">
                <a:latin typeface="Arial" charset="0"/>
                <a:cs typeface="Arial" charset="0"/>
              </a:rPr>
              <a:t>  Públicos </a:t>
            </a:r>
            <a:r>
              <a:rPr lang="es-ES" altLang="es-ES" sz="2800" dirty="0">
                <a:latin typeface="Arial" charset="0"/>
                <a:cs typeface="Arial" charset="0"/>
              </a:rPr>
              <a:t>de Rosario </a:t>
            </a:r>
            <a:r>
              <a:rPr lang="es-ES" altLang="es-ES" sz="2800" dirty="0" smtClean="0">
                <a:latin typeface="Arial" charset="0"/>
                <a:cs typeface="Arial" charset="0"/>
              </a:rPr>
              <a:t>para lograr una mejor  </a:t>
            </a:r>
            <a:br>
              <a:rPr lang="es-ES" altLang="es-ES" sz="2800" dirty="0" smtClean="0">
                <a:latin typeface="Arial" charset="0"/>
                <a:cs typeface="Arial" charset="0"/>
              </a:rPr>
            </a:br>
            <a:r>
              <a:rPr lang="es-ES" altLang="es-ES" sz="2800" dirty="0" smtClean="0">
                <a:latin typeface="Arial" charset="0"/>
                <a:cs typeface="Arial" charset="0"/>
              </a:rPr>
              <a:t>  atención </a:t>
            </a:r>
            <a:r>
              <a:rPr lang="es-ES" altLang="es-ES" sz="2800" dirty="0">
                <a:latin typeface="Arial" charset="0"/>
                <a:cs typeface="Arial" charset="0"/>
              </a:rPr>
              <a:t>de los pacientes con IAMCEST </a:t>
            </a:r>
            <a:r>
              <a:rPr lang="es-ES" altLang="es-ES" sz="2800" dirty="0" smtClean="0">
                <a:latin typeface="Arial" charset="0"/>
                <a:cs typeface="Arial" charset="0"/>
              </a:rPr>
              <a:t>y así </a:t>
            </a:r>
            <a:br>
              <a:rPr lang="es-ES" altLang="es-ES" sz="2800" dirty="0" smtClean="0">
                <a:latin typeface="Arial" charset="0"/>
                <a:cs typeface="Arial" charset="0"/>
              </a:rPr>
            </a:br>
            <a:r>
              <a:rPr lang="es-ES" altLang="es-ES" sz="2800" dirty="0" smtClean="0">
                <a:latin typeface="Arial" charset="0"/>
                <a:cs typeface="Arial" charset="0"/>
              </a:rPr>
              <a:t>  tener mayor acceso </a:t>
            </a:r>
            <a:r>
              <a:rPr lang="es-ES" altLang="es-ES" sz="2800" dirty="0">
                <a:latin typeface="Arial" charset="0"/>
                <a:cs typeface="Arial" charset="0"/>
              </a:rPr>
              <a:t>a </a:t>
            </a:r>
            <a:r>
              <a:rPr lang="es-ES" altLang="es-ES" sz="2800" dirty="0" smtClean="0">
                <a:latin typeface="Arial" charset="0"/>
                <a:cs typeface="Arial" charset="0"/>
              </a:rPr>
              <a:t>ICPP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q"/>
            </a:pPr>
            <a:r>
              <a:rPr lang="es-ES" altLang="es-ES" sz="2800" dirty="0" smtClean="0">
                <a:latin typeface="Arial" charset="0"/>
                <a:cs typeface="Arial" charset="0"/>
              </a:rPr>
              <a:t>  Comparar los resultados antes y después de </a:t>
            </a:r>
            <a:br>
              <a:rPr lang="es-ES" altLang="es-ES" sz="2800" dirty="0" smtClean="0">
                <a:latin typeface="Arial" charset="0"/>
                <a:cs typeface="Arial" charset="0"/>
              </a:rPr>
            </a:br>
            <a:r>
              <a:rPr lang="es-ES" altLang="es-ES" sz="2800" dirty="0" smtClean="0">
                <a:latin typeface="Arial" charset="0"/>
                <a:cs typeface="Arial" charset="0"/>
              </a:rPr>
              <a:t>  generar la red según: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q"/>
            </a:pPr>
            <a:r>
              <a:rPr lang="es-ES" altLang="es-E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r>
              <a:rPr lang="es-ES" altLang="es-ES" sz="2800" dirty="0" smtClean="0">
                <a:latin typeface="Arial" charset="0"/>
                <a:cs typeface="Arial" charset="0"/>
              </a:rPr>
              <a:t>volumen de pacientes y </a:t>
            </a:r>
            <a:r>
              <a:rPr lang="es-ES" altLang="es-ES" sz="2800" dirty="0">
                <a:latin typeface="Arial" charset="0"/>
                <a:cs typeface="Arial" charset="0"/>
              </a:rPr>
              <a:t>tiempos de </a:t>
            </a:r>
            <a:r>
              <a:rPr lang="es-ES" altLang="es-ES" sz="2800" dirty="0" smtClean="0">
                <a:latin typeface="Arial" charset="0"/>
                <a:cs typeface="Arial" charset="0"/>
              </a:rPr>
              <a:t>actuación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ES" altLang="es-E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s-ES" altLang="es-E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s-ES" altLang="es-ES" sz="2800" dirty="0" smtClean="0">
                <a:latin typeface="Arial" charset="0"/>
                <a:cs typeface="Arial" charset="0"/>
              </a:rPr>
              <a:t>el </a:t>
            </a:r>
            <a:r>
              <a:rPr lang="es-ES" altLang="es-ES" sz="2800" dirty="0">
                <a:latin typeface="Arial" charset="0"/>
                <a:cs typeface="Arial" charset="0"/>
              </a:rPr>
              <a:t>perfil </a:t>
            </a:r>
            <a:r>
              <a:rPr lang="es-ES" altLang="es-ES" sz="2800" dirty="0" smtClean="0">
                <a:latin typeface="Arial" charset="0"/>
                <a:cs typeface="Arial" charset="0"/>
              </a:rPr>
              <a:t>clínico y angiográfico de los mismos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es-ES" altLang="es-ES" sz="2800" dirty="0" smtClean="0">
                <a:latin typeface="Arial" charset="0"/>
                <a:cs typeface="Arial" charset="0"/>
              </a:rPr>
              <a:t>  la mortalidad intra hospitalaria.</a:t>
            </a:r>
            <a:endParaRPr lang="es-ES" altLang="es-ES" sz="2800" dirty="0">
              <a:latin typeface="Arial" charset="0"/>
              <a:cs typeface="Arial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OBJETIVOS</a:t>
            </a:r>
          </a:p>
        </p:txBody>
      </p:sp>
      <p:pic>
        <p:nvPicPr>
          <p:cNvPr id="5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6" name="5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8" name="7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71538" y="188877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latin typeface="Arial" pitchFamily="34" charset="0"/>
                <a:cs typeface="Arial" pitchFamily="34" charset="0"/>
              </a:rPr>
              <a:t>En conclusión, todo depende como se usan los  recursos existentes</a:t>
            </a:r>
            <a:endParaRPr lang="es-A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4682"/>
          <a:stretch>
            <a:fillRect/>
          </a:stretch>
        </p:blipFill>
        <p:spPr bwMode="auto">
          <a:xfrm>
            <a:off x="2000232" y="1214422"/>
            <a:ext cx="4962545" cy="550072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874" y="357166"/>
            <a:ext cx="7604340" cy="514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428596" y="4800439"/>
            <a:ext cx="8215370" cy="120032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Esta pared representa el mayor acceso a la reperfusión para así mejorar el tratamiento del I.A.M. </a:t>
            </a:r>
          </a:p>
          <a:p>
            <a:pPr algn="ctr"/>
            <a:r>
              <a:rPr lang="es-A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 disminuir la mortalidad del mismo</a:t>
            </a:r>
            <a:endParaRPr lang="es-AR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874" y="357183"/>
            <a:ext cx="7604340" cy="514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251520" y="3212976"/>
            <a:ext cx="8607330" cy="30469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 los próximos años la mejora en la </a:t>
            </a:r>
            <a:r>
              <a:rPr lang="es-E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morbi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mortalidad del IAMCEST vendrá de: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una mejor educación del paciente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mejoras en los S.E.M.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y en 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 establecimiento de una red de hospitales de </a:t>
            </a:r>
            <a:br>
              <a:rPr lang="es-ES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s-ES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referencia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que 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permita a los pacientes 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acceder 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precoz- </a:t>
            </a:r>
            <a:b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mente 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la ICPP 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 aquellos que no puedan, el 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rápido 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uso de T.B.L.</a:t>
            </a:r>
            <a:endParaRPr lang="es-AR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57356" y="6429396"/>
            <a:ext cx="56436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1600" i="1" dirty="0" err="1" smtClean="0">
                <a:latin typeface="Arial" pitchFamily="34" charset="0"/>
                <a:cs typeface="Arial" pitchFamily="34" charset="0"/>
              </a:rPr>
              <a:t>Elliott</a:t>
            </a:r>
            <a:r>
              <a:rPr lang="es-AR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1600" i="1" dirty="0" err="1" smtClean="0">
                <a:latin typeface="Arial" pitchFamily="34" charset="0"/>
                <a:cs typeface="Arial" pitchFamily="34" charset="0"/>
              </a:rPr>
              <a:t>Antman</a:t>
            </a:r>
            <a:r>
              <a:rPr lang="es-AR" sz="1600" i="1" dirty="0" smtClean="0">
                <a:latin typeface="Arial" pitchFamily="34" charset="0"/>
                <a:cs typeface="Arial" pitchFamily="34" charset="0"/>
              </a:rPr>
              <a:t>. J Am </a:t>
            </a:r>
            <a:r>
              <a:rPr lang="es-AR" sz="1600" i="1" dirty="0" err="1" smtClean="0">
                <a:latin typeface="Arial" pitchFamily="34" charset="0"/>
                <a:cs typeface="Arial" pitchFamily="34" charset="0"/>
              </a:rPr>
              <a:t>Coll</a:t>
            </a:r>
            <a:r>
              <a:rPr lang="es-AR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1600" i="1" dirty="0" err="1" smtClean="0">
                <a:latin typeface="Arial" pitchFamily="34" charset="0"/>
                <a:cs typeface="Arial" pitchFamily="34" charset="0"/>
              </a:rPr>
              <a:t>Cardiol</a:t>
            </a:r>
            <a:r>
              <a:rPr lang="es-AR" sz="1600" i="1" dirty="0" smtClean="0">
                <a:latin typeface="Arial" pitchFamily="34" charset="0"/>
                <a:cs typeface="Arial" pitchFamily="34" charset="0"/>
              </a:rPr>
              <a:t> 2008;52:12016 </a:t>
            </a:r>
            <a:endParaRPr lang="es-AR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t="3615" b="7320"/>
          <a:stretch>
            <a:fillRect/>
          </a:stretch>
        </p:blipFill>
        <p:spPr bwMode="auto">
          <a:xfrm>
            <a:off x="1211406" y="1500174"/>
            <a:ext cx="67181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143240" y="357166"/>
            <a:ext cx="2786082" cy="5847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latin typeface="Arial" pitchFamily="34" charset="0"/>
                <a:cs typeface="Arial" pitchFamily="34" charset="0"/>
              </a:rPr>
              <a:t>I.A.M. TEAM</a:t>
            </a:r>
            <a:endParaRPr lang="es-A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2844" y="3753153"/>
            <a:ext cx="17859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CARDIOLOGO INTERVENCIONISTA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2844" y="3009125"/>
            <a:ext cx="178595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ENFERMERO DE HIA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34" y="2294745"/>
            <a:ext cx="178595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TECNICO DE HIA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28662" y="1467137"/>
            <a:ext cx="221457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dirty="0" smtClean="0">
                <a:latin typeface="Arial" pitchFamily="34" charset="0"/>
                <a:cs typeface="Arial" pitchFamily="34" charset="0"/>
              </a:rPr>
              <a:t>PRIMER CONTACTO MEDICO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43306" y="1181385"/>
            <a:ext cx="17859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RECEPCIONISTA DE HOSPITALES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643702" y="1967203"/>
            <a:ext cx="17859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MEDICOS DE </a:t>
            </a:r>
          </a:p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S. EMERGENCIA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929454" y="3437753"/>
            <a:ext cx="17859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CAMILLEROS DE LOS HOSPITALES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072330" y="4110343"/>
            <a:ext cx="178595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dirty="0" smtClean="0">
                <a:latin typeface="Arial" pitchFamily="34" charset="0"/>
                <a:cs typeface="Arial" pitchFamily="34" charset="0"/>
              </a:rPr>
              <a:t>AUTORIDADES DE SALUD PUBLICA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929322" y="1428736"/>
            <a:ext cx="17859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TELEFONISTAS DE </a:t>
            </a:r>
          </a:p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S. EMERGENCIA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58016" y="2571744"/>
            <a:ext cx="17859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PERSONAL NO MEDICO DE </a:t>
            </a:r>
          </a:p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S. EMERGENCIA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403" y="1142984"/>
            <a:ext cx="797656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588" y="66699"/>
            <a:ext cx="507682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129468" y="2214554"/>
            <a:ext cx="6890612" cy="3214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3" name="2 CuadroTexto"/>
          <p:cNvSpPr txBox="1"/>
          <p:nvPr/>
        </p:nvSpPr>
        <p:spPr>
          <a:xfrm>
            <a:off x="1000100" y="714356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latin typeface="Arial" pitchFamily="34" charset="0"/>
                <a:cs typeface="Arial" pitchFamily="34" charset="0"/>
              </a:rPr>
              <a:t>Gracias por su atención !!!</a:t>
            </a:r>
            <a:endParaRPr lang="es-A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928670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 Desde </a:t>
            </a:r>
            <a:r>
              <a:rPr lang="es-ES" dirty="0">
                <a:latin typeface="Arial" pitchFamily="34" charset="0"/>
                <a:cs typeface="Arial" pitchFamily="34" charset="0"/>
              </a:rPr>
              <a:t>el 1/11/2014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pusimos </a:t>
            </a:r>
            <a:r>
              <a:rPr lang="es-ES" dirty="0">
                <a:latin typeface="Arial" pitchFamily="34" charset="0"/>
                <a:cs typeface="Arial" pitchFamily="34" charset="0"/>
              </a:rPr>
              <a:t>en marcha una Red Integrada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entre los Hospitales Públicos de Rosario, tanto municipales como provinciales, </a:t>
            </a:r>
            <a:r>
              <a:rPr lang="es-ES" dirty="0">
                <a:latin typeface="Arial" pitchFamily="34" charset="0"/>
                <a:cs typeface="Arial" pitchFamily="34" charset="0"/>
              </a:rPr>
              <a:t>con base en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u="sng" dirty="0" smtClean="0">
                <a:latin typeface="Arial" pitchFamily="34" charset="0"/>
                <a:cs typeface="Arial" pitchFamily="34" charset="0"/>
              </a:rPr>
              <a:t>Hospital Provincial del Centenario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latin typeface="Arial" pitchFamily="34" charset="0"/>
                <a:cs typeface="Arial" pitchFamily="34" charset="0"/>
              </a:rPr>
              <a:t>para la atención del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paciente </a:t>
            </a:r>
            <a:r>
              <a:rPr lang="es-ES" dirty="0">
                <a:latin typeface="Arial" pitchFamily="34" charset="0"/>
                <a:cs typeface="Arial" pitchFamily="34" charset="0"/>
              </a:rPr>
              <a:t>con IAMCEST.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/>
          <a:srcRect t="4549"/>
          <a:stretch>
            <a:fillRect/>
          </a:stretch>
        </p:blipFill>
        <p:spPr bwMode="auto">
          <a:xfrm>
            <a:off x="354962" y="3044846"/>
            <a:ext cx="3716972" cy="37417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4214810" y="3478130"/>
            <a:ext cx="4643470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s-ES" sz="18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La ciudad de Rosario tiene una superficie de 178 km2.  Según datos del </a:t>
            </a:r>
            <a:r>
              <a:rPr lang="es-ES" sz="18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Instituto Provincial de Estadísticas y Censo (IPEC), </a:t>
            </a:r>
            <a:r>
              <a:rPr lang="es-ES" sz="18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el aglomerado Rosario tiene una población de 1.268.294, y de ellos, </a:t>
            </a:r>
            <a:r>
              <a:rPr lang="es-ES" sz="18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cerca de 400.000 (+ del 30%) </a:t>
            </a:r>
            <a:r>
              <a:rPr lang="es-ES" sz="18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no posee cobertura social. (año </a:t>
            </a:r>
            <a:r>
              <a:rPr lang="es-ES" sz="18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2015)</a:t>
            </a:r>
            <a:endParaRPr lang="es-ES" sz="1800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H:\TARJETA PERSONAL\LOGO GITMUPRO IAM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9" name="8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Arco"/>
          <p:cNvSpPr/>
          <p:nvPr/>
        </p:nvSpPr>
        <p:spPr>
          <a:xfrm rot="15150175">
            <a:off x="1179505" y="4011170"/>
            <a:ext cx="2946400" cy="1338263"/>
          </a:xfrm>
          <a:prstGeom prst="arc">
            <a:avLst>
              <a:gd name="adj1" fmla="val 10012674"/>
              <a:gd name="adj2" fmla="val 567741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1" name="10 Imagen" descr="H:\TARJETA PERSONAL\LOGO HEMODINAMIA CENTENARI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1000108"/>
            <a:ext cx="8715436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Servicio de Hemodinamia y Cardiología Intervencionista del Hospital Provincial del Centenario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Único Hospital Público de la región sur con Servicio de   </a:t>
            </a:r>
            <a:br>
              <a:rPr lang="es-ES" dirty="0" smtClean="0">
                <a:latin typeface="Arial" pitchFamily="34" charset="0"/>
                <a:cs typeface="Arial" pitchFamily="34" charset="0"/>
              </a:rPr>
            </a:br>
            <a:r>
              <a:rPr lang="es-ES" dirty="0" smtClean="0">
                <a:latin typeface="Arial" pitchFamily="34" charset="0"/>
                <a:cs typeface="Arial" pitchFamily="34" charset="0"/>
              </a:rPr>
              <a:t> Hemodinamia</a:t>
            </a:r>
          </a:p>
          <a:p>
            <a:pPr marL="285750" indent="-285750" fontAlgn="auto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2 Salas de Hemodinamia</a:t>
            </a:r>
          </a:p>
          <a:p>
            <a:pPr marL="285750" indent="-285750" fontAlgn="auto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Sala de Recuperación</a:t>
            </a:r>
          </a:p>
          <a:p>
            <a:pPr marL="285750" indent="-285750" fontAlgn="auto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Urgencias 24/7</a:t>
            </a:r>
          </a:p>
          <a:p>
            <a:pPr marL="285750" indent="-285750" fontAlgn="auto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2 médicos, 1 enfermero y 1 técnico radiólogo concurren </a:t>
            </a:r>
            <a:br>
              <a:rPr lang="es-ES" dirty="0" smtClean="0">
                <a:latin typeface="Arial" pitchFamily="34" charset="0"/>
                <a:cs typeface="Arial" pitchFamily="34" charset="0"/>
              </a:rPr>
            </a:br>
            <a:r>
              <a:rPr lang="es-ES" dirty="0" smtClean="0">
                <a:latin typeface="Arial" pitchFamily="34" charset="0"/>
                <a:cs typeface="Arial" pitchFamily="34" charset="0"/>
              </a:rPr>
              <a:t> a las urgencias en un tiempo máximo de 30 m. </a:t>
            </a:r>
          </a:p>
          <a:p>
            <a:pPr marL="285750" indent="-285750" fontAlgn="auto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Banco de Stent (BMS y </a:t>
            </a:r>
            <a:r>
              <a:rPr lang="es-ES" smtClean="0">
                <a:latin typeface="Arial" pitchFamily="34" charset="0"/>
                <a:cs typeface="Arial" pitchFamily="34" charset="0"/>
              </a:rPr>
              <a:t>DES)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8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9" name="8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04347" cy="596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500166" y="6286520"/>
            <a:ext cx="60007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Angiógrafo Philips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Optimus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200 híbrido 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is documentos\FOTOS\HEMODINAMIA\Inauguracion angio nuevo 9-10-13\Fotografo oficial\Inauguración Angiógrafo 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26" y="142852"/>
            <a:ext cx="889403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500166" y="6286520"/>
            <a:ext cx="60007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Arial" pitchFamily="34" charset="0"/>
                <a:cs typeface="Arial" pitchFamily="34" charset="0"/>
              </a:rPr>
              <a:t>Angiógrafo Philips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Allura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FD 20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42875" y="6381750"/>
            <a:ext cx="8893175" cy="476250"/>
          </a:xfrm>
          <a:prstGeom prst="rect">
            <a:avLst/>
          </a:prstGeom>
          <a:solidFill>
            <a:srgbClr val="000099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AR">
              <a:solidFill>
                <a:srgbClr val="3366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2635"/>
            <a:ext cx="8215370" cy="650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5214942" y="4429132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</a:t>
            </a:r>
            <a:endParaRPr lang="es-AR" dirty="0"/>
          </a:p>
        </p:txBody>
      </p:sp>
      <p:sp>
        <p:nvSpPr>
          <p:cNvPr id="10" name="9 Elipse"/>
          <p:cNvSpPr/>
          <p:nvPr/>
        </p:nvSpPr>
        <p:spPr bwMode="auto">
          <a:xfrm>
            <a:off x="2643174" y="357166"/>
            <a:ext cx="285752" cy="28575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6000760" y="6429396"/>
            <a:ext cx="214314" cy="21431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215074" y="6407371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V.G.G</a:t>
            </a:r>
            <a:endParaRPr lang="es-AR" sz="1400" b="1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4286248" y="3286124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2928926" y="357166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4071934" y="3929066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5500694" y="4429132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4929190" y="6215082"/>
            <a:ext cx="1285884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6215074" y="6357958"/>
            <a:ext cx="714380" cy="357190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3214678" y="1071546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2285984" y="3714752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19 Elipse"/>
          <p:cNvSpPr/>
          <p:nvPr/>
        </p:nvSpPr>
        <p:spPr bwMode="auto">
          <a:xfrm>
            <a:off x="1928794" y="4143380"/>
            <a:ext cx="214314" cy="21431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28662" y="4429132"/>
            <a:ext cx="2000264" cy="27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1200" dirty="0" smtClean="0">
                <a:latin typeface="Arial Black" pitchFamily="34" charset="0"/>
                <a:cs typeface="Arial" pitchFamily="34" charset="0"/>
              </a:rPr>
              <a:t>Policlínico S. Martín</a:t>
            </a:r>
            <a:endParaRPr lang="es-AR" sz="12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857364"/>
            <a:ext cx="809764" cy="360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357826"/>
            <a:ext cx="809764" cy="360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732" y="3286124"/>
            <a:ext cx="809764" cy="360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" name="28 CuadroTexto"/>
          <p:cNvSpPr txBox="1"/>
          <p:nvPr/>
        </p:nvSpPr>
        <p:spPr>
          <a:xfrm>
            <a:off x="5072066" y="285728"/>
            <a:ext cx="3643338" cy="7078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latin typeface="Arial Black" pitchFamily="34" charset="0"/>
              </a:rPr>
              <a:t>HOSPITALES PUBLICOS DE ROSARIO</a:t>
            </a:r>
            <a:endParaRPr lang="es-AR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Rectángulo"/>
          <p:cNvSpPr>
            <a:spLocks noChangeArrowheads="1"/>
          </p:cNvSpPr>
          <p:nvPr/>
        </p:nvSpPr>
        <p:spPr bwMode="auto">
          <a:xfrm>
            <a:off x="142844" y="1165287"/>
            <a:ext cx="857256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dirty="0">
                <a:latin typeface="Arial" charset="0"/>
                <a:cs typeface="Arial" charset="0"/>
              </a:rPr>
              <a:t>Se creó un Grupo </a:t>
            </a:r>
            <a:r>
              <a:rPr lang="es-ES" altLang="es-ES" dirty="0" smtClean="0">
                <a:latin typeface="Arial" charset="0"/>
                <a:cs typeface="Arial" charset="0"/>
              </a:rPr>
              <a:t>llamado Grupo Integrado de </a:t>
            </a:r>
            <a:r>
              <a:rPr lang="es-ES" altLang="es-ES" dirty="0">
                <a:latin typeface="Arial" charset="0"/>
                <a:cs typeface="Arial" charset="0"/>
              </a:rPr>
              <a:t>Trabajo </a:t>
            </a:r>
            <a:r>
              <a:rPr lang="es-ES" altLang="es-ES" dirty="0" smtClean="0">
                <a:latin typeface="Arial" charset="0"/>
                <a:cs typeface="Arial" charset="0"/>
              </a:rPr>
              <a:t>Municipal y Provincial para mejorar el tratamiento del IAM (</a:t>
            </a:r>
            <a:r>
              <a:rPr lang="es-ES" altLang="es-E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G</a:t>
            </a:r>
            <a:r>
              <a:rPr lang="es-ES" altLang="es-ES" dirty="0" smtClean="0">
                <a:latin typeface="Arial" charset="0"/>
                <a:cs typeface="Arial" charset="0"/>
              </a:rPr>
              <a:t>I</a:t>
            </a:r>
            <a:r>
              <a:rPr lang="es-ES" altLang="es-E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es-ES" altLang="es-ES" dirty="0" smtClean="0">
                <a:latin typeface="Arial" charset="0"/>
                <a:cs typeface="Arial" charset="0"/>
              </a:rPr>
              <a:t>MU</a:t>
            </a:r>
            <a:r>
              <a:rPr lang="es-ES" altLang="es-E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PRO</a:t>
            </a:r>
            <a:r>
              <a:rPr lang="es-ES" altLang="es-ES" dirty="0" smtClean="0">
                <a:latin typeface="Arial" charset="0"/>
                <a:cs typeface="Arial" charset="0"/>
              </a:rPr>
              <a:t>-IAM)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dirty="0" smtClean="0">
                <a:latin typeface="Arial" charset="0"/>
                <a:cs typeface="Arial" charset="0"/>
              </a:rPr>
              <a:t>Se </a:t>
            </a:r>
            <a:r>
              <a:rPr lang="es-ES" altLang="es-ES" dirty="0">
                <a:latin typeface="Arial" charset="0"/>
                <a:cs typeface="Arial" charset="0"/>
              </a:rPr>
              <a:t>realizaron reuniones mensuales (Hospitales, Sistema de Emergencias y representantes del Ministerio de Salud de la Municipalidad de Rosario y de la Provincia de Santa Fe.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dirty="0">
                <a:latin typeface="Arial" charset="0"/>
                <a:cs typeface="Arial" charset="0"/>
              </a:rPr>
              <a:t>Se reforzó </a:t>
            </a:r>
            <a:r>
              <a:rPr lang="es-ES" altLang="es-ES" dirty="0" smtClean="0">
                <a:latin typeface="Arial" charset="0"/>
                <a:cs typeface="Arial" charset="0"/>
              </a:rPr>
              <a:t>en su aplicación el </a:t>
            </a:r>
            <a:r>
              <a:rPr lang="es-ES" altLang="es-ES" dirty="0">
                <a:latin typeface="Arial" charset="0"/>
                <a:cs typeface="Arial" charset="0"/>
              </a:rPr>
              <a:t>concepto </a:t>
            </a:r>
            <a:r>
              <a:rPr lang="es-ES" altLang="es-ES" dirty="0" smtClean="0">
                <a:latin typeface="Arial" charset="0"/>
                <a:cs typeface="Arial" charset="0"/>
              </a:rPr>
              <a:t>de </a:t>
            </a:r>
            <a:r>
              <a:rPr lang="es-ES" altLang="es-ES" dirty="0">
                <a:latin typeface="Arial" charset="0"/>
                <a:cs typeface="Arial" charset="0"/>
              </a:rPr>
              <a:t>“Código Infarto = Código Rojo”. 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dirty="0">
                <a:latin typeface="Arial" charset="0"/>
                <a:cs typeface="Arial" charset="0"/>
              </a:rPr>
              <a:t>Se redactó un </a:t>
            </a:r>
            <a:r>
              <a:rPr lang="es-ES" altLang="es-ES" dirty="0" smtClean="0">
                <a:latin typeface="Arial" charset="0"/>
                <a:cs typeface="Arial" charset="0"/>
              </a:rPr>
              <a:t>protocolo de trabajo. </a:t>
            </a:r>
            <a:endParaRPr lang="es-ES" altLang="es-ES" dirty="0">
              <a:latin typeface="Arial" charset="0"/>
              <a:cs typeface="Arial" charset="0"/>
            </a:endParaRP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dirty="0" smtClean="0">
                <a:latin typeface="Arial" charset="0"/>
                <a:cs typeface="Arial" charset="0"/>
              </a:rPr>
              <a:t>Se realizaron Jornadas </a:t>
            </a:r>
            <a:r>
              <a:rPr lang="es-ES" altLang="es-ES" dirty="0">
                <a:latin typeface="Arial" charset="0"/>
                <a:cs typeface="Arial" charset="0"/>
              </a:rPr>
              <a:t>de </a:t>
            </a:r>
            <a:r>
              <a:rPr lang="es-ES" altLang="es-ES" dirty="0" smtClean="0">
                <a:latin typeface="Arial" charset="0"/>
                <a:cs typeface="Arial" charset="0"/>
              </a:rPr>
              <a:t>Capacitación a médicos de guardia, médicos de ambulancia y estudiantes del último año. (PCM)</a:t>
            </a:r>
            <a:endParaRPr lang="es-ES" altLang="es-ES" dirty="0">
              <a:latin typeface="Arial" charset="0"/>
              <a:cs typeface="Arial" charset="0"/>
            </a:endParaRPr>
          </a:p>
        </p:txBody>
      </p:sp>
      <p:pic>
        <p:nvPicPr>
          <p:cNvPr id="6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7" name="6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8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9109</TotalTime>
  <Words>1429</Words>
  <Application>Microsoft Office PowerPoint</Application>
  <PresentationFormat>Presentación en pantalla (4:3)</PresentationFormat>
  <Paragraphs>239</Paragraphs>
  <Slides>35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1_Metro</vt:lpstr>
      <vt:lpstr>Diseño predeterminado</vt:lpstr>
      <vt:lpstr>Hoja de cálculo de Microsoft Excel 97-2003</vt:lpstr>
      <vt:lpstr>Worksheet</vt:lpstr>
      <vt:lpstr>Gráfico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ATC EN OCLUSIONES TOTALES DE ARTERIAS &gt; DE 2.5 MM EN PACIENTES CON ANGINA INESTABLE</dc:title>
  <dc:creator>Preferred Customer</dc:creator>
  <cp:lastModifiedBy>Pedro</cp:lastModifiedBy>
  <cp:revision>917</cp:revision>
  <dcterms:created xsi:type="dcterms:W3CDTF">2001-07-21T17:33:30Z</dcterms:created>
  <dcterms:modified xsi:type="dcterms:W3CDTF">2016-10-14T19:59:32Z</dcterms:modified>
</cp:coreProperties>
</file>